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943" r:id="rId2"/>
    <p:sldId id="1507" r:id="rId3"/>
    <p:sldId id="2135245779" r:id="rId4"/>
    <p:sldId id="2135245795" r:id="rId5"/>
    <p:sldId id="2135245783" r:id="rId6"/>
    <p:sldId id="2135245790" r:id="rId7"/>
    <p:sldId id="2135245796" r:id="rId8"/>
    <p:sldId id="1520" r:id="rId9"/>
    <p:sldId id="2135245787" r:id="rId10"/>
    <p:sldId id="2135245788" r:id="rId11"/>
    <p:sldId id="2135245791" r:id="rId12"/>
    <p:sldId id="2135245789" r:id="rId13"/>
    <p:sldId id="2135245792" r:id="rId14"/>
    <p:sldId id="1499" r:id="rId15"/>
    <p:sldId id="2135245772" r:id="rId16"/>
    <p:sldId id="1518" r:id="rId17"/>
    <p:sldId id="2135245800" r:id="rId18"/>
    <p:sldId id="2135245799" r:id="rId19"/>
    <p:sldId id="2135245797" r:id="rId20"/>
    <p:sldId id="2135245798" r:id="rId21"/>
    <p:sldId id="1519" r:id="rId22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A476B-957A-4263-B377-D1EC446C369A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B70C5-9429-4FCF-B786-0B0C57243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927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5E38A-34CD-470B-BFBD-FBFAF9933AD6}" type="datetime1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5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3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870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846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924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47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F6276-D39F-4BF4-A311-480DE53FF0B6}" type="datetime1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5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5624-D8CE-46FF-828D-2033A205F9F7}" type="datetime1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29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7_Титульник_0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 userDrawn="1"/>
        </p:nvPicPr>
        <p:blipFill>
          <a:blip>
            <a:lum bright="100000"/>
          </a:blip>
          <a:stretch/>
        </p:blipFill>
        <p:spPr bwMode="auto">
          <a:xfrm>
            <a:off x="358606" y="6301519"/>
            <a:ext cx="749669" cy="234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EBF36-DBD9-9A13-018D-2CCA6B6F1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358606" y="549000"/>
            <a:ext cx="5884304" cy="1459565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>
              <a:defRPr sz="4800" b="1">
                <a:solidFill>
                  <a:schemeClr val="bg1"/>
                </a:solidFill>
                <a:latin typeface="Biocad Display" panose="02000000000000000000" pitchFamily="50" charset="0"/>
              </a:defRPr>
            </a:lvl1pPr>
          </a:lstStyle>
          <a:p>
            <a:pPr>
              <a:defRPr/>
            </a:pPr>
            <a:r>
              <a:rPr lang="ru-RU" dirty="0"/>
              <a:t>Название</a:t>
            </a:r>
            <a:br>
              <a:rPr lang="ru-RU" dirty="0"/>
            </a:br>
            <a:r>
              <a:rPr lang="ru-RU" dirty="0"/>
              <a:t>презентации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41488BEE-5F0B-7CF7-CD6C-D587CE56A6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000" y="2127446"/>
            <a:ext cx="5400000" cy="720000"/>
          </a:xfrm>
          <a:prstGeom prst="rect">
            <a:avLst/>
          </a:prstGeom>
        </p:spPr>
        <p:txBody>
          <a:bodyPr lIns="0"/>
          <a:lstStyle>
            <a:lvl1pPr>
              <a:defRPr sz="1800">
                <a:solidFill>
                  <a:schemeClr val="bg1"/>
                </a:solidFill>
                <a:latin typeface="Biocad Display" panose="02000000000000000000" pitchFamily="50" charset="0"/>
              </a:defRPr>
            </a:lvl1pPr>
            <a:lvl5pPr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9" name="Текст 7">
            <a:extLst>
              <a:ext uri="{FF2B5EF4-FFF2-40B4-BE49-F238E27FC236}">
                <a16:creationId xmlns:a16="http://schemas.microsoft.com/office/drawing/2014/main" id="{46A745A9-C189-F95B-FBAC-92B927CE7E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336000" y="3207446"/>
            <a:ext cx="5400000" cy="720000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bg1"/>
                </a:solidFill>
                <a:latin typeface="Biocad Display" panose="02000000000000000000" pitchFamily="50" charset="0"/>
              </a:defRPr>
            </a:lvl1pPr>
            <a:lvl5pPr>
              <a:defRPr/>
            </a:lvl5pPr>
          </a:lstStyle>
          <a:p>
            <a:pPr lvl="0"/>
            <a:r>
              <a:rPr lang="ru-RU" dirty="0"/>
              <a:t>Имя Автора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797272-E57B-FB31-F045-AFA0E5B8AB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000" y="6299999"/>
            <a:ext cx="1800000" cy="23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3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5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DA6D-613A-4939-8EDE-292C0825AE41}" type="datetime1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4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5DDA-438E-4770-BB41-0DCBB6F3E8C6}" type="datetime1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5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E5F4-770E-4D34-B9E6-3EF61DAA768A}" type="datetime1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17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54FF4-6BC8-4EAD-97CF-B4049E6FF532}" type="datetime1">
              <a:rPr lang="ru-RU" smtClean="0"/>
              <a:t>25.09.2024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1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7E92-84B0-4F83-8450-9F7DAC8A3CD4}" type="datetime1">
              <a:rPr lang="ru-RU" smtClean="0"/>
              <a:t>25.09.2024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2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B81C-F2D7-43BD-9710-A06DDDA1B1E5}" type="datetime1">
              <a:rPr lang="ru-RU" smtClean="0"/>
              <a:t>25.09.2024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8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9A8F-858F-46A9-B56A-9C1DA1CB4526}" type="datetime1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58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239-B299-413D-BC4D-12762CB3028A}" type="datetime1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6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B2B55-F4CB-42FB-A06D-ED1FA70D6B8E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03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5.png"/><Relationship Id="rId18" Type="http://schemas.openxmlformats.org/officeDocument/2006/relationships/image" Target="../media/image28.png"/><Relationship Id="rId3" Type="http://schemas.openxmlformats.org/officeDocument/2006/relationships/image" Target="../media/image19.jpg"/><Relationship Id="rId21" Type="http://schemas.openxmlformats.org/officeDocument/2006/relationships/image" Target="../media/image30.png"/><Relationship Id="rId7" Type="http://schemas.openxmlformats.org/officeDocument/2006/relationships/image" Target="../media/image22.png"/><Relationship Id="rId12" Type="http://schemas.microsoft.com/office/2007/relationships/hdphoto" Target="../media/hdphoto4.wdp"/><Relationship Id="rId17" Type="http://schemas.microsoft.com/office/2007/relationships/hdphoto" Target="../media/hdphoto6.wdp"/><Relationship Id="rId2" Type="http://schemas.openxmlformats.org/officeDocument/2006/relationships/image" Target="../media/image18.png"/><Relationship Id="rId16" Type="http://schemas.openxmlformats.org/officeDocument/2006/relationships/image" Target="../media/image27.pn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5" Type="http://schemas.microsoft.com/office/2007/relationships/hdphoto" Target="../media/hdphoto5.wdp"/><Relationship Id="rId10" Type="http://schemas.microsoft.com/office/2007/relationships/hdphoto" Target="../media/hdphoto3.wdp"/><Relationship Id="rId19" Type="http://schemas.microsoft.com/office/2007/relationships/hdphoto" Target="../media/hdphoto7.wdp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openxmlformats.org/officeDocument/2006/relationships/image" Target="../media/image26.png"/><Relationship Id="rId22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LAW&amp;n=201035&amp;dst=100055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kartaslov.ru/&#1094;&#1080;&#1090;&#1072;&#1090;&#1099;/%D0%93%D0%B5%D0%BD%D1%80%D0%B8_%D0%9C%D0%B8%D0%BB%D0%BB%D0%B5%D1%80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login.consultant.ru/link/?req=doc&amp;base=LAW&amp;n=389188&amp;dst=100107" TargetMode="External"/><Relationship Id="rId3" Type="http://schemas.openxmlformats.org/officeDocument/2006/relationships/hyperlink" Target="https://www.consultant.ru/document/cons_doc_LAW_141711/529d8da5a3fd5a6e7bac9da26bc0f1ce1c48b77a/#dst100123" TargetMode="External"/><Relationship Id="rId7" Type="http://schemas.openxmlformats.org/officeDocument/2006/relationships/hyperlink" Target="https://www.consultant.ru/document/cons_doc_LAW_387160/b004fed0b70d0f223e4a81f8ad6cd92af90a7e3b/#dst100071" TargetMode="External"/><Relationship Id="rId2" Type="http://schemas.openxmlformats.org/officeDocument/2006/relationships/hyperlink" Target="https://www.consultant.ru/document/cons_doc_LAW_449392/a80818c7d9593b31dbd0d3418aec02298bd57d6d/#dst1000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nsultant.ru/document/cons_doc_LAW_121895/d3162427a7e8305d6b6b1582927e76217c3ce45d/" TargetMode="External"/><Relationship Id="rId5" Type="http://schemas.openxmlformats.org/officeDocument/2006/relationships/hyperlink" Target="https://www.consultant.ru/document/cons_doc_LAW_387160/b004fed0b70d0f223e4a81f8ad6cd92af90a7e3b/#dst100070" TargetMode="External"/><Relationship Id="rId4" Type="http://schemas.openxmlformats.org/officeDocument/2006/relationships/hyperlink" Target="https://www.consultant.ru/document/cons_doc_LAW_141711/c335af07929c2b2a5df5b1a0380b9e39598f60be/#dst100005" TargetMode="External"/><Relationship Id="rId9" Type="http://schemas.openxmlformats.org/officeDocument/2006/relationships/hyperlink" Target="https://login.consultant.ru/link/?req=doc&amp;base=LAW&amp;n=441769&amp;dst=10016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5FFFE-2619-4A59-AA56-2750F51B6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5257" y="136525"/>
            <a:ext cx="9250489" cy="55247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доступа к лекарственной терапии за счет средств системы ОМС 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КС и ДС</a:t>
            </a:r>
            <a:endParaRPr lang="ru-RU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D82AD8-E619-4B7B-BEBB-862D293E9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6034856"/>
            <a:ext cx="10552728" cy="504056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Е.А. – первый заместитель директора ТФОМС Московской области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1E7E8E-D83E-4A01-AE28-2BD034C0B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297171-1602-4B5A-8F57-79A457FB9CA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848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E16DB9F-2470-4F9D-8381-3B83D02329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11086" y="130628"/>
            <a:ext cx="10259288" cy="1281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b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Как назначить лекарственный препарат офф-лейбл или не ЖНВЛП, если необходимое нам показание не отражено в ИМП и (или) препарата нет в КР и СМП?</a:t>
            </a:r>
            <a:b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9F686BC2-5ACF-4698-8E06-F4ACE2FBE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879" y="1617288"/>
            <a:ext cx="11125496" cy="658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назначить препарат через врачебную комиссию (ВК)</a:t>
            </a: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BABE1668-6CEC-4DC7-97C9-E206A92C3E6E}"/>
              </a:ext>
            </a:extLst>
          </p:cNvPr>
          <p:cNvSpPr/>
          <p:nvPr/>
        </p:nvSpPr>
        <p:spPr>
          <a:xfrm>
            <a:off x="986083" y="2866208"/>
            <a:ext cx="6067861" cy="1319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</a:pPr>
            <a:r>
              <a:rPr lang="ru-RU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Необходимо обоснование назначение в части: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описание симптомов нетипичности течения заболевания;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обоснование тех фактов, что в случае если не будет назначен препарат, не входящий в перечень ЖНВЛП, это создаст некий потенциал (описать его) опасности для жизни;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обоснование факта назначения препарата в связи с имеющимися у пациента осложнениями основного или сопутствующего заболевания и несовместимости лекарственных препаратов для их лечения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835713B2-1E3B-48A5-B593-0D45F621A66F}"/>
              </a:ext>
            </a:extLst>
          </p:cNvPr>
          <p:cNvSpPr/>
          <p:nvPr/>
        </p:nvSpPr>
        <p:spPr>
          <a:xfrm>
            <a:off x="7593873" y="2480860"/>
            <a:ext cx="4020685" cy="3044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возможность назначения препаратов офф-лейбл для взрослых была также дополнительно подтверждена официальными разъяснениями Минздрава;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можно усилить значимость назначения препарата имеющимися в официальных журналах публикациях и результатов исследований, а именно научно обоснованные основания ожидать, что в данной клинической ситуации у конкретного пациента может быть достигнут лечебный эффект при использовании данного препарата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99463D"/>
              </a:buClr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7647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4110540-D7D2-4FBB-93B6-AABB584DEF87}"/>
              </a:ext>
            </a:extLst>
          </p:cNvPr>
          <p:cNvSpPr txBox="1">
            <a:spLocks/>
          </p:cNvSpPr>
          <p:nvPr/>
        </p:nvSpPr>
        <p:spPr>
          <a:xfrm>
            <a:off x="1123406" y="0"/>
            <a:ext cx="11068594" cy="9666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Как оплатить назначенный за счет средств ОМС препарат не ЖНВЛП, офф-лейбл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85C0593-6C07-44D8-9963-BF241DEEBAC1}"/>
              </a:ext>
            </a:extLst>
          </p:cNvPr>
          <p:cNvSpPr/>
          <p:nvPr/>
        </p:nvSpPr>
        <p:spPr>
          <a:xfrm>
            <a:off x="1514523" y="966651"/>
            <a:ext cx="10459763" cy="671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препараты, указанные в КР, входят в перечень ЖНВЛП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установленный 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Распоряжением Правительства РФ от 12.10.2019 г. № 2406-р 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BB3472B1-18ED-42DD-AF48-AEA3270221DD}"/>
              </a:ext>
            </a:extLst>
          </p:cNvPr>
          <p:cNvSpPr/>
          <p:nvPr/>
        </p:nvSpPr>
        <p:spPr>
          <a:xfrm>
            <a:off x="661383" y="1430431"/>
            <a:ext cx="6836341" cy="3249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как получить возмещение затрат:</a:t>
            </a:r>
            <a:endParaRPr lang="ru-RU" b="0" i="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044BF4"/>
              </a:buCl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Проверить, предусмотрены ли в территориальных программах ОМС дополнительные объемы страхового обеспечения по страховым случаям, установленным базовой программой ОМС, в том числе в части выделения целевых средств на финансовое обеспечение лекарственных препаратов, не включенных в Перечень ЖНВЛП.</a:t>
            </a:r>
          </a:p>
          <a:p>
            <a:pPr marL="342900" indent="-342900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044BF4"/>
              </a:buClr>
              <a:buFont typeface="+mj-lt"/>
              <a:buAutoNum type="arabicPeriod"/>
            </a:pP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нет, то оформить назначение препарата не - ЖНВЛП решением ВК по жизненным показаниям или в связи с индивидуальной непереносимостью,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 решение врачебной комиссии должно содержаться в медицинской карте пациента.</a:t>
            </a:r>
          </a:p>
          <a:p>
            <a:pPr marL="342900" indent="-342900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044BF4"/>
              </a:buCl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Проанализировать имеющиеся тарифы в ТС: КСГ по лекарственная терапия и КСГ соответствующих заболеваний</a:t>
            </a:r>
          </a:p>
          <a:p>
            <a:pPr marL="342900" indent="-342900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044BF4"/>
              </a:buCl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и наличия возможности инициировать введение соответствующего тарифа через ГВС – написать обращение в Комиссию по разработке ТПГГ</a:t>
            </a:r>
          </a:p>
        </p:txBody>
      </p:sp>
      <p:sp>
        <p:nvSpPr>
          <p:cNvPr id="9" name="Rectangle: Rounded Corners 9">
            <a:extLst>
              <a:ext uri="{FF2B5EF4-FFF2-40B4-BE49-F238E27FC236}">
                <a16:creationId xmlns:a16="http://schemas.microsoft.com/office/drawing/2014/main" id="{298A46A2-C48C-4B53-ABB0-77B50E476D9B}"/>
              </a:ext>
            </a:extLst>
          </p:cNvPr>
          <p:cNvSpPr/>
          <p:nvPr/>
        </p:nvSpPr>
        <p:spPr>
          <a:xfrm>
            <a:off x="7801755" y="1734829"/>
            <a:ext cx="4172531" cy="3980972"/>
          </a:xfrm>
          <a:prstGeom prst="roundRect">
            <a:avLst>
              <a:gd name="adj" fmla="val 606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1600" dirty="0" err="1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C8D0C-358F-4241-8767-3415D62515D4}"/>
              </a:ext>
            </a:extLst>
          </p:cNvPr>
          <p:cNvSpPr txBox="1"/>
          <p:nvPr/>
        </p:nvSpPr>
        <p:spPr>
          <a:xfrm>
            <a:off x="341148" y="6179581"/>
            <a:ext cx="110118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i="1" dirty="0">
                <a:ea typeface="Microsoft JhengHei UI Light" panose="020B0304030504040204" pitchFamily="34" charset="-120"/>
              </a:rPr>
              <a:t>* </a:t>
            </a:r>
            <a:r>
              <a:rPr lang="ru-RU" sz="1100" i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п. 2.17 Приложения к Порядку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обеспечения, утв. Приказом Минздрава России от 19.03.2021 № 231н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CC2CA45-1E49-4DF1-9A8E-16282F157F04}"/>
              </a:ext>
            </a:extLst>
          </p:cNvPr>
          <p:cNvSpPr/>
          <p:nvPr/>
        </p:nvSpPr>
        <p:spPr>
          <a:xfrm>
            <a:off x="8235285" y="1734829"/>
            <a:ext cx="31176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карте стационарного больного протокола ВК в случаях назначения застрахованному лицу препарата не ЖНВЛП 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для отказа в оплате медицинской помощи (уменьшения оплаты медицинской помощи), оказанной медицинской организацией по программе ОМС* </a:t>
            </a:r>
          </a:p>
        </p:txBody>
      </p:sp>
    </p:spTree>
    <p:extLst>
      <p:ext uri="{BB962C8B-B14F-4D97-AF65-F5344CB8AC3E}">
        <p14:creationId xmlns:p14="http://schemas.microsoft.com/office/powerpoint/2010/main" val="4040355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C0E4373-5BE6-47FE-BEFD-F0D3722ED285}"/>
              </a:ext>
            </a:extLst>
          </p:cNvPr>
          <p:cNvSpPr txBox="1">
            <a:spLocks/>
          </p:cNvSpPr>
          <p:nvPr/>
        </p:nvSpPr>
        <p:spPr>
          <a:xfrm>
            <a:off x="1611086" y="130628"/>
            <a:ext cx="10259288" cy="1281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Назначения через ВК шаги действия</a:t>
            </a:r>
          </a:p>
        </p:txBody>
      </p:sp>
      <p:sp>
        <p:nvSpPr>
          <p:cNvPr id="5" name="Freeform: Shape 11">
            <a:extLst>
              <a:ext uri="{FF2B5EF4-FFF2-40B4-BE49-F238E27FC236}">
                <a16:creationId xmlns:a16="http://schemas.microsoft.com/office/drawing/2014/main" id="{765954FE-2EA9-4F6A-B54B-D8A4B60FAEBD}"/>
              </a:ext>
            </a:extLst>
          </p:cNvPr>
          <p:cNvSpPr/>
          <p:nvPr/>
        </p:nvSpPr>
        <p:spPr>
          <a:xfrm>
            <a:off x="365760" y="4328634"/>
            <a:ext cx="5257800" cy="0"/>
          </a:xfrm>
          <a:custGeom>
            <a:avLst/>
            <a:gdLst>
              <a:gd name="connsiteX0" fmla="*/ 0 w 5257800"/>
              <a:gd name="connsiteY0" fmla="*/ 0 h 0"/>
              <a:gd name="connsiteX1" fmla="*/ 5257800 w 525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7800">
                <a:moveTo>
                  <a:pt x="0" y="0"/>
                </a:moveTo>
                <a:lnTo>
                  <a:pt x="5257800" y="0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Freeform: Shape 30">
            <a:extLst>
              <a:ext uri="{FF2B5EF4-FFF2-40B4-BE49-F238E27FC236}">
                <a16:creationId xmlns:a16="http://schemas.microsoft.com/office/drawing/2014/main" id="{9C74CAC0-5785-4F57-BAD4-A230A35CA7E6}"/>
              </a:ext>
            </a:extLst>
          </p:cNvPr>
          <p:cNvSpPr/>
          <p:nvPr/>
        </p:nvSpPr>
        <p:spPr>
          <a:xfrm>
            <a:off x="6043188" y="4102211"/>
            <a:ext cx="5257800" cy="0"/>
          </a:xfrm>
          <a:custGeom>
            <a:avLst/>
            <a:gdLst>
              <a:gd name="connsiteX0" fmla="*/ 0 w 5257800"/>
              <a:gd name="connsiteY0" fmla="*/ 0 h 0"/>
              <a:gd name="connsiteX1" fmla="*/ 5257800 w 525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7800">
                <a:moveTo>
                  <a:pt x="0" y="0"/>
                </a:moveTo>
                <a:lnTo>
                  <a:pt x="5257800" y="0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Freeform: Shape 13">
            <a:extLst>
              <a:ext uri="{FF2B5EF4-FFF2-40B4-BE49-F238E27FC236}">
                <a16:creationId xmlns:a16="http://schemas.microsoft.com/office/drawing/2014/main" id="{5545A53F-AA8E-4872-8C52-199B96D3FC6E}"/>
              </a:ext>
            </a:extLst>
          </p:cNvPr>
          <p:cNvSpPr/>
          <p:nvPr/>
        </p:nvSpPr>
        <p:spPr>
          <a:xfrm>
            <a:off x="5759450" y="1492250"/>
            <a:ext cx="0" cy="1670050"/>
          </a:xfrm>
          <a:custGeom>
            <a:avLst/>
            <a:gdLst>
              <a:gd name="connsiteX0" fmla="*/ 0 w 0"/>
              <a:gd name="connsiteY0" fmla="*/ 0 h 1670050"/>
              <a:gd name="connsiteX1" fmla="*/ 0 w 0"/>
              <a:gd name="connsiteY1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70050">
                <a:moveTo>
                  <a:pt x="0" y="0"/>
                </a:moveTo>
                <a:lnTo>
                  <a:pt x="0" y="1670050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Freeform: Shape 32">
            <a:extLst>
              <a:ext uri="{FF2B5EF4-FFF2-40B4-BE49-F238E27FC236}">
                <a16:creationId xmlns:a16="http://schemas.microsoft.com/office/drawing/2014/main" id="{769799CB-61FE-48DB-B99A-A3C3B80369F7}"/>
              </a:ext>
            </a:extLst>
          </p:cNvPr>
          <p:cNvSpPr/>
          <p:nvPr/>
        </p:nvSpPr>
        <p:spPr>
          <a:xfrm>
            <a:off x="5821998" y="4592158"/>
            <a:ext cx="0" cy="1670050"/>
          </a:xfrm>
          <a:custGeom>
            <a:avLst/>
            <a:gdLst>
              <a:gd name="connsiteX0" fmla="*/ 0 w 0"/>
              <a:gd name="connsiteY0" fmla="*/ 0 h 1670050"/>
              <a:gd name="connsiteX1" fmla="*/ 0 w 0"/>
              <a:gd name="connsiteY1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70050">
                <a:moveTo>
                  <a:pt x="0" y="0"/>
                </a:moveTo>
                <a:lnTo>
                  <a:pt x="0" y="1670050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3">
            <a:extLst>
              <a:ext uri="{FF2B5EF4-FFF2-40B4-BE49-F238E27FC236}">
                <a16:creationId xmlns:a16="http://schemas.microsoft.com/office/drawing/2014/main" id="{75C40847-7071-4510-87DA-05AC5EF16376}"/>
              </a:ext>
            </a:extLst>
          </p:cNvPr>
          <p:cNvSpPr/>
          <p:nvPr/>
        </p:nvSpPr>
        <p:spPr>
          <a:xfrm>
            <a:off x="449188" y="2807989"/>
            <a:ext cx="5257800" cy="1405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Принятие решения ВК с соответствующим обоснованием необходимости применения препарата в конкретном случае/конкретному пациенту вне ИМП и оформление его протоколом ВК</a:t>
            </a:r>
          </a:p>
        </p:txBody>
      </p:sp>
      <p:sp>
        <p:nvSpPr>
          <p:cNvPr id="10" name="Rectangle 34">
            <a:extLst>
              <a:ext uri="{FF2B5EF4-FFF2-40B4-BE49-F238E27FC236}">
                <a16:creationId xmlns:a16="http://schemas.microsoft.com/office/drawing/2014/main" id="{63955F27-8AE2-46D3-9372-90967B18B7F2}"/>
              </a:ext>
            </a:extLst>
          </p:cNvPr>
          <p:cNvSpPr/>
          <p:nvPr/>
        </p:nvSpPr>
        <p:spPr>
          <a:xfrm>
            <a:off x="6701336" y="2992366"/>
            <a:ext cx="4511392" cy="97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При отсутствии возможности собрать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ВК рекомендуется оформить такое решение протоколом врачебного консилиума</a:t>
            </a:r>
          </a:p>
        </p:txBody>
      </p:sp>
      <p:sp>
        <p:nvSpPr>
          <p:cNvPr id="11" name="Rectangle 35">
            <a:extLst>
              <a:ext uri="{FF2B5EF4-FFF2-40B4-BE49-F238E27FC236}">
                <a16:creationId xmlns:a16="http://schemas.microsoft.com/office/drawing/2014/main" id="{E7719457-FFD2-4B1A-8B9D-C9F2293AB3EB}"/>
              </a:ext>
            </a:extLst>
          </p:cNvPr>
          <p:cNvSpPr/>
          <p:nvPr/>
        </p:nvSpPr>
        <p:spPr>
          <a:xfrm>
            <a:off x="875520" y="4610944"/>
            <a:ext cx="3283818" cy="605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Внесение протокола ВК в медицинскую документацию пациента и в журнал ВК, при курсовом лечении вставлять копию решения ВК</a:t>
            </a:r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E2AE4F21-1884-4424-B526-FB5E37897F1F}"/>
              </a:ext>
            </a:extLst>
          </p:cNvPr>
          <p:cNvSpPr/>
          <p:nvPr/>
        </p:nvSpPr>
        <p:spPr>
          <a:xfrm>
            <a:off x="6804284" y="5545793"/>
            <a:ext cx="4511392" cy="776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Получение информированного согласия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на использование препарата (если не входит в КР или применяется вне инструкции)</a:t>
            </a:r>
          </a:p>
        </p:txBody>
      </p:sp>
      <p:pic>
        <p:nvPicPr>
          <p:cNvPr id="13" name="Graphic 37">
            <a:extLst>
              <a:ext uri="{FF2B5EF4-FFF2-40B4-BE49-F238E27FC236}">
                <a16:creationId xmlns:a16="http://schemas.microsoft.com/office/drawing/2014/main" id="{F220708D-0C38-4F34-A8C1-037703AA5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43188" y="1709965"/>
            <a:ext cx="323397" cy="323397"/>
          </a:xfrm>
          <a:prstGeom prst="rect">
            <a:avLst/>
          </a:prstGeom>
        </p:spPr>
      </p:pic>
      <p:pic>
        <p:nvPicPr>
          <p:cNvPr id="14" name="Graphic 38">
            <a:extLst>
              <a:ext uri="{FF2B5EF4-FFF2-40B4-BE49-F238E27FC236}">
                <a16:creationId xmlns:a16="http://schemas.microsoft.com/office/drawing/2014/main" id="{ED54D15B-2D1B-4422-B3F9-40D365F01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5760" y="1709965"/>
            <a:ext cx="323397" cy="323397"/>
          </a:xfrm>
          <a:prstGeom prst="rect">
            <a:avLst/>
          </a:prstGeom>
        </p:spPr>
      </p:pic>
      <p:pic>
        <p:nvPicPr>
          <p:cNvPr id="15" name="Graphic 39">
            <a:extLst>
              <a:ext uri="{FF2B5EF4-FFF2-40B4-BE49-F238E27FC236}">
                <a16:creationId xmlns:a16="http://schemas.microsoft.com/office/drawing/2014/main" id="{0D543FB5-73FA-4401-9EFF-C89CBBD8F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43188" y="4662939"/>
            <a:ext cx="323397" cy="323397"/>
          </a:xfrm>
          <a:prstGeom prst="rect">
            <a:avLst/>
          </a:prstGeom>
        </p:spPr>
      </p:pic>
      <p:pic>
        <p:nvPicPr>
          <p:cNvPr id="16" name="Graphic 40">
            <a:extLst>
              <a:ext uri="{FF2B5EF4-FFF2-40B4-BE49-F238E27FC236}">
                <a16:creationId xmlns:a16="http://schemas.microsoft.com/office/drawing/2014/main" id="{F672DBA5-AD46-4B52-998A-1F9B40D33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490" y="4824638"/>
            <a:ext cx="323397" cy="32339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EC8CAD6-1070-4B50-9BE9-0855DF225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727" y="1516976"/>
            <a:ext cx="2616597" cy="128111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0FA0CE-97BD-4079-B694-9C92AD3E4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4361" y="4199233"/>
            <a:ext cx="2245154" cy="125080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1533C72-0CB5-463B-AD5B-4744DCFFE3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8861" y="4567301"/>
            <a:ext cx="1525202" cy="175488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9A93C2B-D4DF-4515-AD2F-38B403559B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5577" y="1548785"/>
            <a:ext cx="1886613" cy="12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48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0910A30-CBB3-484E-B631-99DE0F5D8B36}"/>
              </a:ext>
            </a:extLst>
          </p:cNvPr>
          <p:cNvSpPr txBox="1">
            <a:spLocks/>
          </p:cNvSpPr>
          <p:nvPr/>
        </p:nvSpPr>
        <p:spPr>
          <a:xfrm>
            <a:off x="1680754" y="0"/>
            <a:ext cx="10511246" cy="759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Нецелевое использование средств </a:t>
            </a:r>
            <a:r>
              <a:rPr lang="ru-RU" sz="2800" b="1" dirty="0" err="1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ОМСпри</a:t>
            </a:r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 закупке препаратов не ЖНВЛП - судебная практика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C38EAA5B-73EE-4369-AF65-A43B96E70F6F}"/>
              </a:ext>
            </a:extLst>
          </p:cNvPr>
          <p:cNvSpPr/>
          <p:nvPr/>
        </p:nvSpPr>
        <p:spPr>
          <a:xfrm>
            <a:off x="1519532" y="906381"/>
            <a:ext cx="8218208" cy="45811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ru-RU" b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ООО «Центр ЭКО» допустило нецелевое использование средств ОМС, направленных на приобретение лекарственных препаратов, не включенных в перечень ЖНВЛП, в сумме 4 306 333,16 руб.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Клиникой были приобретены препараты с МНН: фоллитропин бета,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хориогонадотропин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альфа,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менотропины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эстрадиол в лекарственной форме «драже» под торговыми наименованиями: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Мерионал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менотропины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Овитрель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хориогонадотропин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альфа),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Пурегон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(фоллитропин бета),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Менопур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менотропины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Прогинова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(эстрадиол в лекарственной форме «драже»)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проверке у Клиники были запрошены медицинские карты стационарных больных, в которых отражено количество использованных лекарственных препаратов, не входящих в ЖНВЛП, журнал врачебной комиссии и протоколы решения врачебной комиссии о необходимости назначения данных препаратов конкретным пациентам, но Клиника не смогла их предоставить.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Суд отклонил довод Клиники о том, что при оказании медицинской помощи за счет средств ОМС допускается лекарственное обеспечение пациентов без учета требований действующего законодательства, а именно возможность приобретения и назначение застрахованным по ОМС лицам лекарственных препаратов, включенных в стандарты медицинской помощи, но не предусмотренные перечнем ЖНВЛП, без подтверждения обоснованности таких затрат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ru-RU" sz="150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21558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5DB5CE-EEB1-4B9B-B9AF-79AB4DEBE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771" y="4505649"/>
            <a:ext cx="1336814" cy="22682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351" y="4839168"/>
            <a:ext cx="2911038" cy="1464206"/>
          </a:xfrm>
          <a:prstGeom prst="rect">
            <a:avLst/>
          </a:prstGeom>
        </p:spPr>
      </p:pic>
      <p:sp>
        <p:nvSpPr>
          <p:cNvPr id="62" name="Равнобедренный треугольник 61">
            <a:extLst>
              <a:ext uri="{FF2B5EF4-FFF2-40B4-BE49-F238E27FC236}">
                <a16:creationId xmlns:a16="http://schemas.microsoft.com/office/drawing/2014/main" id="{47D6C2E0-ECE5-4360-BA0D-9C0857E6A34B}"/>
              </a:ext>
            </a:extLst>
          </p:cNvPr>
          <p:cNvSpPr/>
          <p:nvPr/>
        </p:nvSpPr>
        <p:spPr>
          <a:xfrm>
            <a:off x="1142873" y="2949248"/>
            <a:ext cx="597528" cy="7281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Равнобедренный треугольник 58">
            <a:extLst>
              <a:ext uri="{FF2B5EF4-FFF2-40B4-BE49-F238E27FC236}">
                <a16:creationId xmlns:a16="http://schemas.microsoft.com/office/drawing/2014/main" id="{783EA801-BC10-448F-999A-8A5B2632E163}"/>
              </a:ext>
            </a:extLst>
          </p:cNvPr>
          <p:cNvSpPr/>
          <p:nvPr/>
        </p:nvSpPr>
        <p:spPr>
          <a:xfrm>
            <a:off x="2252252" y="4240473"/>
            <a:ext cx="597528" cy="7281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533B9801-AFCF-4373-9EF1-F9FEB75179B0}"/>
              </a:ext>
            </a:extLst>
          </p:cNvPr>
          <p:cNvSpPr/>
          <p:nvPr/>
        </p:nvSpPr>
        <p:spPr>
          <a:xfrm>
            <a:off x="6501903" y="4266350"/>
            <a:ext cx="597528" cy="7281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043FD5E4-05D9-41E7-B03C-660803953228}"/>
              </a:ext>
            </a:extLst>
          </p:cNvPr>
          <p:cNvSpPr/>
          <p:nvPr/>
        </p:nvSpPr>
        <p:spPr>
          <a:xfrm>
            <a:off x="246386" y="4441371"/>
            <a:ext cx="2106722" cy="1768555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группа</a:t>
            </a:r>
          </a:p>
          <a:p>
            <a:pPr 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b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613934-6524-4993-A5C4-FE31CA70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14</a:t>
            </a:fld>
            <a:endParaRPr lang="ru-RU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11EDB14D-58D1-4C91-ACA9-BC31AB0FCC28}"/>
              </a:ext>
            </a:extLst>
          </p:cNvPr>
          <p:cNvGrpSpPr/>
          <p:nvPr/>
        </p:nvGrpSpPr>
        <p:grpSpPr>
          <a:xfrm>
            <a:off x="2642735" y="998236"/>
            <a:ext cx="2019713" cy="831872"/>
            <a:chOff x="3587262" y="996462"/>
            <a:chExt cx="2350476" cy="920261"/>
          </a:xfrm>
        </p:grpSpPr>
        <p:sp>
          <p:nvSpPr>
            <p:cNvPr id="19" name="Прямоугольник: скругленные углы 18">
              <a:extLst>
                <a:ext uri="{FF2B5EF4-FFF2-40B4-BE49-F238E27FC236}">
                  <a16:creationId xmlns:a16="http://schemas.microsoft.com/office/drawing/2014/main" id="{BAC5A986-906D-49D5-8FEB-201BD7ED0570}"/>
                </a:ext>
              </a:extLst>
            </p:cNvPr>
            <p:cNvSpPr/>
            <p:nvPr/>
          </p:nvSpPr>
          <p:spPr>
            <a:xfrm>
              <a:off x="3587262" y="996462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8A97E890-F29E-410A-A319-C925EBB96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600" y="1019910"/>
              <a:ext cx="590287" cy="79583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71AF474-65F5-44E8-A23C-5BB4C9B9A311}"/>
                </a:ext>
              </a:extLst>
            </p:cNvPr>
            <p:cNvSpPr txBox="1"/>
            <p:nvPr/>
          </p:nvSpPr>
          <p:spPr>
            <a:xfrm>
              <a:off x="4559312" y="123316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МЗ МО</a:t>
              </a:r>
            </a:p>
          </p:txBody>
        </p:sp>
      </p:grp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4463D1E6-1A71-4E29-9479-3CCFF2C19492}"/>
              </a:ext>
            </a:extLst>
          </p:cNvPr>
          <p:cNvGrpSpPr/>
          <p:nvPr/>
        </p:nvGrpSpPr>
        <p:grpSpPr>
          <a:xfrm>
            <a:off x="4957292" y="1150005"/>
            <a:ext cx="1921947" cy="969602"/>
            <a:chOff x="6336324" y="2113966"/>
            <a:chExt cx="2350476" cy="929514"/>
          </a:xfrm>
        </p:grpSpPr>
        <p:sp>
          <p:nvSpPr>
            <p:cNvPr id="23" name="Прямоугольник: скругленные углы 22">
              <a:extLst>
                <a:ext uri="{FF2B5EF4-FFF2-40B4-BE49-F238E27FC236}">
                  <a16:creationId xmlns:a16="http://schemas.microsoft.com/office/drawing/2014/main" id="{544A511A-EE9F-414B-B7A5-72E1FC79D279}"/>
                </a:ext>
              </a:extLst>
            </p:cNvPr>
            <p:cNvSpPr/>
            <p:nvPr/>
          </p:nvSpPr>
          <p:spPr>
            <a:xfrm>
              <a:off x="6336324" y="2123219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7CC2992-00B3-4DD6-AACB-97A6957285BD}"/>
                </a:ext>
              </a:extLst>
            </p:cNvPr>
            <p:cNvSpPr txBox="1"/>
            <p:nvPr/>
          </p:nvSpPr>
          <p:spPr>
            <a:xfrm>
              <a:off x="7409531" y="2283246"/>
              <a:ext cx="114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99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ТФОМС МО</a:t>
              </a:r>
            </a:p>
          </p:txBody>
        </p:sp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4FD556BB-2C95-49D8-AD15-479AD8A9D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50271" y1="61860" x2="50271" y2="61860"/>
                          <a14:foregroundMark x1="50271" y1="62481" x2="49729" y2="68682"/>
                          <a14:foregroundMark x1="13279" y1="79845" x2="13279" y2="79845"/>
                          <a14:foregroundMark x1="24255" y1="77674" x2="24255" y2="77674"/>
                          <a14:foregroundMark x1="35772" y1="77674" x2="35772" y2="77674"/>
                          <a14:foregroundMark x1="50271" y1="81240" x2="50271" y2="81240"/>
                          <a14:foregroundMark x1="58130" y1="78450" x2="58130" y2="78450"/>
                          <a14:foregroundMark x1="78184" y1="80465" x2="78184" y2="80465"/>
                          <a14:foregroundMark x1="86043" y1="80465" x2="86043" y2="8046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8878" y="2113966"/>
              <a:ext cx="968099" cy="846103"/>
            </a:xfrm>
            <a:prstGeom prst="rect">
              <a:avLst/>
            </a:prstGeom>
          </p:spPr>
        </p:pic>
      </p:grpSp>
      <p:grpSp>
        <p:nvGrpSpPr>
          <p:cNvPr id="69" name="Группа 68">
            <a:extLst>
              <a:ext uri="{FF2B5EF4-FFF2-40B4-BE49-F238E27FC236}">
                <a16:creationId xmlns:a16="http://schemas.microsoft.com/office/drawing/2014/main" id="{B1B0D431-CA13-4B45-9211-C7944DFDB869}"/>
              </a:ext>
            </a:extLst>
          </p:cNvPr>
          <p:cNvGrpSpPr/>
          <p:nvPr/>
        </p:nvGrpSpPr>
        <p:grpSpPr>
          <a:xfrm>
            <a:off x="4888951" y="2222064"/>
            <a:ext cx="2034556" cy="831872"/>
            <a:chOff x="6333394" y="3909646"/>
            <a:chExt cx="2391508" cy="920261"/>
          </a:xfrm>
        </p:grpSpPr>
        <p:sp>
          <p:nvSpPr>
            <p:cNvPr id="27" name="Прямоугольник: скругленные углы 26">
              <a:extLst>
                <a:ext uri="{FF2B5EF4-FFF2-40B4-BE49-F238E27FC236}">
                  <a16:creationId xmlns:a16="http://schemas.microsoft.com/office/drawing/2014/main" id="{BE0B88AD-0E80-4D1D-B643-069A1EE03592}"/>
                </a:ext>
              </a:extLst>
            </p:cNvPr>
            <p:cNvSpPr/>
            <p:nvPr/>
          </p:nvSpPr>
          <p:spPr>
            <a:xfrm>
              <a:off x="6336324" y="3909646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id="{C5F0037E-4F5C-40FE-B161-5B49808E5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548" b="89548" l="5375" r="94438">
                          <a14:foregroundMark x1="8563" y1="44645" x2="8563" y2="44645"/>
                          <a14:foregroundMark x1="5375" y1="48903" x2="5375" y2="48903"/>
                          <a14:foregroundMark x1="31188" y1="45290" x2="31188" y2="45290"/>
                          <a14:foregroundMark x1="39500" y1="44645" x2="39500" y2="44645"/>
                          <a14:foregroundMark x1="46375" y1="45548" x2="46375" y2="45548"/>
                          <a14:foregroundMark x1="57313" y1="45548" x2="57313" y2="45548"/>
                          <a14:foregroundMark x1="65125" y1="55871" x2="65125" y2="55871"/>
                          <a14:foregroundMark x1="70063" y1="47226" x2="70063" y2="47226"/>
                          <a14:foregroundMark x1="81875" y1="44903" x2="81875" y2="44903"/>
                          <a14:foregroundMark x1="90750" y1="45548" x2="90750" y2="45548"/>
                          <a14:foregroundMark x1="94438" y1="53290" x2="94438" y2="5329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3076" y="4096171"/>
              <a:ext cx="805874" cy="390345"/>
            </a:xfrm>
            <a:prstGeom prst="rect">
              <a:avLst/>
            </a:prstGeom>
          </p:spPr>
        </p:pic>
        <p:pic>
          <p:nvPicPr>
            <p:cNvPr id="45" name="Рисунок 44">
              <a:extLst>
                <a:ext uri="{FF2B5EF4-FFF2-40B4-BE49-F238E27FC236}">
                  <a16:creationId xmlns:a16="http://schemas.microsoft.com/office/drawing/2014/main" id="{3E4AFB20-8626-404D-A71B-5DBFCE3657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7167" r="94167">
                          <a14:foregroundMark x1="7333" y1="52800" x2="7333" y2="52800"/>
                          <a14:foregroundMark x1="13006" y1="48400" x2="12167" y2="52800"/>
                          <a14:foregroundMark x1="16667" y1="29200" x2="13006" y2="48400"/>
                          <a14:foregroundMark x1="17667" y1="22000" x2="19167" y2="53200"/>
                          <a14:foregroundMark x1="62667" y1="41600" x2="62667" y2="41600"/>
                          <a14:foregroundMark x1="78833" y1="41600" x2="78833" y2="41600"/>
                          <a14:foregroundMark x1="86000" y1="38400" x2="86000" y2="38400"/>
                          <a14:foregroundMark x1="94167" y1="31600" x2="94167" y2="31600"/>
                          <a14:backgroundMark x1="11833" y1="55200" x2="12167" y2="56000"/>
                          <a14:backgroundMark x1="12167" y1="48400" x2="12167" y2="484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6162" y="4438885"/>
              <a:ext cx="739702" cy="308209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32D1E9-E66B-4D25-B0A6-5D5840729FFF}"/>
                </a:ext>
              </a:extLst>
            </p:cNvPr>
            <p:cNvSpPr txBox="1"/>
            <p:nvPr/>
          </p:nvSpPr>
          <p:spPr>
            <a:xfrm>
              <a:off x="6333394" y="3933094"/>
              <a:ext cx="2391508" cy="283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СМО</a:t>
              </a:r>
            </a:p>
          </p:txBody>
        </p:sp>
        <p:pic>
          <p:nvPicPr>
            <p:cNvPr id="48" name="Рисунок 47">
              <a:extLst>
                <a:ext uri="{FF2B5EF4-FFF2-40B4-BE49-F238E27FC236}">
                  <a16:creationId xmlns:a16="http://schemas.microsoft.com/office/drawing/2014/main" id="{67F799F7-5775-45CF-905A-886B62476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3613" r="89844">
                          <a14:foregroundMark x1="8984" y1="40364" x2="8984" y2="40364"/>
                          <a14:foregroundMark x1="3613" y1="44727" x2="3613" y2="44727"/>
                          <a14:foregroundMark x1="20996" y1="39818" x2="20996" y2="39818"/>
                          <a14:foregroundMark x1="30762" y1="46000" x2="30762" y2="46000"/>
                          <a14:foregroundMark x1="56641" y1="40545" x2="56641" y2="40545"/>
                          <a14:backgroundMark x1="77051" y1="41091" x2="77051" y2="41091"/>
                          <a14:backgroundMark x1="67480" y1="46000" x2="67480" y2="46000"/>
                          <a14:backgroundMark x1="77246" y1="35455" x2="75586" y2="46545"/>
                          <a14:backgroundMark x1="75586" y1="46545" x2="75781" y2="44727"/>
                          <a14:backgroundMark x1="67285" y1="38000" x2="67090" y2="48545"/>
                          <a14:backgroundMark x1="67090" y1="48545" x2="68457" y2="589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509"/>
            <a:stretch/>
          </p:blipFill>
          <p:spPr>
            <a:xfrm>
              <a:off x="7715133" y="4017003"/>
              <a:ext cx="658807" cy="548680"/>
            </a:xfrm>
            <a:prstGeom prst="rect">
              <a:avLst/>
            </a:prstGeom>
          </p:spPr>
        </p:pic>
        <p:pic>
          <p:nvPicPr>
            <p:cNvPr id="50" name="Рисунок 49">
              <a:extLst>
                <a:ext uri="{FF2B5EF4-FFF2-40B4-BE49-F238E27FC236}">
                  <a16:creationId xmlns:a16="http://schemas.microsoft.com/office/drawing/2014/main" id="{8CCB3778-BF76-4F25-BEB4-AC4913A07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6991" y="4410375"/>
              <a:ext cx="913337" cy="271356"/>
            </a:xfrm>
            <a:prstGeom prst="rect">
              <a:avLst/>
            </a:prstGeom>
          </p:spPr>
        </p:pic>
      </p:grpSp>
      <p:grpSp>
        <p:nvGrpSpPr>
          <p:cNvPr id="63" name="Группа 62">
            <a:extLst>
              <a:ext uri="{FF2B5EF4-FFF2-40B4-BE49-F238E27FC236}">
                <a16:creationId xmlns:a16="http://schemas.microsoft.com/office/drawing/2014/main" id="{A84B8A5F-3D7B-4650-801B-5AB4EFCC3B25}"/>
              </a:ext>
            </a:extLst>
          </p:cNvPr>
          <p:cNvGrpSpPr/>
          <p:nvPr/>
        </p:nvGrpSpPr>
        <p:grpSpPr>
          <a:xfrm>
            <a:off x="2757205" y="3018583"/>
            <a:ext cx="2039245" cy="679316"/>
            <a:chOff x="3384821" y="5413050"/>
            <a:chExt cx="2374178" cy="920261"/>
          </a:xfrm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:a16="http://schemas.microsoft.com/office/drawing/2014/main" id="{E34FBC2C-46DE-4565-8642-751FC64970C2}"/>
                </a:ext>
              </a:extLst>
            </p:cNvPr>
            <p:cNvSpPr/>
            <p:nvPr/>
          </p:nvSpPr>
          <p:spPr>
            <a:xfrm>
              <a:off x="3396762" y="5413050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335EBBD-73DF-45E4-BFB6-86292BAD9651}"/>
                </a:ext>
              </a:extLst>
            </p:cNvPr>
            <p:cNvSpPr txBox="1"/>
            <p:nvPr/>
          </p:nvSpPr>
          <p:spPr>
            <a:xfrm>
              <a:off x="4133387" y="5550014"/>
              <a:ext cx="1625612" cy="708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Мед.организации</a:t>
              </a:r>
              <a:endPara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2" name="Рисунок 51">
              <a:extLst>
                <a:ext uri="{FF2B5EF4-FFF2-40B4-BE49-F238E27FC236}">
                  <a16:creationId xmlns:a16="http://schemas.microsoft.com/office/drawing/2014/main" id="{C2E1C0FF-BC48-4E97-96AD-ACE2CA744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7216" b="89691" l="9174" r="89908">
                          <a14:foregroundMark x1="33945" y1="7216" x2="34862" y2="23711"/>
                          <a14:foregroundMark x1="73394" y1="21649" x2="58716" y2="17526"/>
                          <a14:foregroundMark x1="58716" y1="17526" x2="21101" y2="36082"/>
                          <a14:foregroundMark x1="50459" y1="83505" x2="66055" y2="86598"/>
                          <a14:foregroundMark x1="66055" y1="86598" x2="82569" y2="86598"/>
                          <a14:foregroundMark x1="82569" y1="86598" x2="84404" y2="865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821" y="5548978"/>
              <a:ext cx="712052" cy="633660"/>
            </a:xfrm>
            <a:prstGeom prst="rect">
              <a:avLst/>
            </a:prstGeom>
          </p:spPr>
        </p:pic>
      </p:grp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20C4CD13-F5B7-4DD8-9B5D-E277C8B06AAD}"/>
              </a:ext>
            </a:extLst>
          </p:cNvPr>
          <p:cNvGrpSpPr/>
          <p:nvPr/>
        </p:nvGrpSpPr>
        <p:grpSpPr>
          <a:xfrm>
            <a:off x="451867" y="2133307"/>
            <a:ext cx="2122670" cy="772687"/>
            <a:chOff x="564959" y="3856868"/>
            <a:chExt cx="2458618" cy="973039"/>
          </a:xfrm>
        </p:grpSpPr>
        <p:sp>
          <p:nvSpPr>
            <p:cNvPr id="35" name="Прямоугольник: скругленные углы 34">
              <a:extLst>
                <a:ext uri="{FF2B5EF4-FFF2-40B4-BE49-F238E27FC236}">
                  <a16:creationId xmlns:a16="http://schemas.microsoft.com/office/drawing/2014/main" id="{3EE91B49-0F04-4C72-90E2-E890A11F1D12}"/>
                </a:ext>
              </a:extLst>
            </p:cNvPr>
            <p:cNvSpPr/>
            <p:nvPr/>
          </p:nvSpPr>
          <p:spPr>
            <a:xfrm>
              <a:off x="564959" y="3909646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0FB7DF6-4BB6-47AB-B7B7-89187B788203}"/>
                </a:ext>
              </a:extLst>
            </p:cNvPr>
            <p:cNvSpPr txBox="1"/>
            <p:nvPr/>
          </p:nvSpPr>
          <p:spPr>
            <a:xfrm>
              <a:off x="1234522" y="3856868"/>
              <a:ext cx="17890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Медицинские профессиональные некоммерческие организации</a:t>
              </a:r>
            </a:p>
          </p:txBody>
        </p:sp>
        <p:pic>
          <p:nvPicPr>
            <p:cNvPr id="54" name="Рисунок 53">
              <a:extLst>
                <a:ext uri="{FF2B5EF4-FFF2-40B4-BE49-F238E27FC236}">
                  <a16:creationId xmlns:a16="http://schemas.microsoft.com/office/drawing/2014/main" id="{70FC4F7A-FC15-4811-AFB0-61FA6920E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6195" b="91150" l="9804" r="93464">
                          <a14:foregroundMark x1="26797" y1="64602" x2="27451" y2="79646"/>
                          <a14:foregroundMark x1="27451" y1="79646" x2="36601" y2="70796"/>
                          <a14:foregroundMark x1="36601" y1="70796" x2="28105" y2="64602"/>
                          <a14:foregroundMark x1="21569" y1="69912" x2="21569" y2="69912"/>
                          <a14:foregroundMark x1="20915" y1="70796" x2="20915" y2="70796"/>
                          <a14:foregroundMark x1="45098" y1="9735" x2="33987" y2="6195"/>
                          <a14:foregroundMark x1="33987" y1="6195" x2="18954" y2="9735"/>
                          <a14:foregroundMark x1="31373" y1="27434" x2="11111" y2="15044"/>
                          <a14:foregroundMark x1="67974" y1="75221" x2="66667" y2="90265"/>
                          <a14:foregroundMark x1="66667" y1="90265" x2="79085" y2="92035"/>
                          <a14:foregroundMark x1="79085" y1="92035" x2="84314" y2="77876"/>
                          <a14:foregroundMark x1="84314" y1="77876" x2="73203" y2="73451"/>
                          <a14:foregroundMark x1="73203" y1="73451" x2="67320" y2="74336"/>
                          <a14:foregroundMark x1="92808" y1="59265" x2="93464" y2="65487"/>
                          <a14:foregroundMark x1="91037" y1="42478" x2="91255" y2="44546"/>
                          <a14:foregroundMark x1="90850" y1="40708" x2="91037" y2="42478"/>
                          <a14:foregroundMark x1="90196" y1="34513" x2="90850" y2="40708"/>
                          <a14:foregroundMark x1="93464" y1="65487" x2="85621" y2="76991"/>
                          <a14:foregroundMark x1="85621" y1="76991" x2="83660" y2="76991"/>
                          <a14:foregroundMark x1="90196" y1="37168" x2="90196" y2="42478"/>
                          <a14:foregroundMark x1="89542" y1="33628" x2="88889" y2="33628"/>
                          <a14:backgroundMark x1="92157" y1="53982" x2="92157" y2="53982"/>
                          <a14:backgroundMark x1="92810" y1="44248" x2="94118" y2="56637"/>
                          <a14:backgroundMark x1="92157" y1="55752" x2="94118" y2="57522"/>
                          <a14:backgroundMark x1="92810" y1="57522" x2="93464" y2="58407"/>
                          <a14:backgroundMark x1="92157" y1="42478" x2="92157" y2="42478"/>
                          <a14:backgroundMark x1="90196" y1="32743" x2="90196" y2="3274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20" y="3963403"/>
              <a:ext cx="827930" cy="611479"/>
            </a:xfrm>
            <a:prstGeom prst="rect">
              <a:avLst/>
            </a:prstGeom>
          </p:spPr>
        </p:pic>
      </p:grpSp>
      <p:sp>
        <p:nvSpPr>
          <p:cNvPr id="58" name="Овал 57">
            <a:extLst>
              <a:ext uri="{FF2B5EF4-FFF2-40B4-BE49-F238E27FC236}">
                <a16:creationId xmlns:a16="http://schemas.microsoft.com/office/drawing/2014/main" id="{DF00E83D-8B39-4C65-843D-9E322A25FE2D}"/>
              </a:ext>
            </a:extLst>
          </p:cNvPr>
          <p:cNvSpPr/>
          <p:nvPr/>
        </p:nvSpPr>
        <p:spPr>
          <a:xfrm>
            <a:off x="2754911" y="1772177"/>
            <a:ext cx="1910730" cy="12554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Комиссии</a:t>
            </a:r>
            <a:b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паритетных началах</a:t>
            </a:r>
          </a:p>
        </p:txBody>
      </p:sp>
      <p:grpSp>
        <p:nvGrpSpPr>
          <p:cNvPr id="73" name="Группа 72">
            <a:extLst>
              <a:ext uri="{FF2B5EF4-FFF2-40B4-BE49-F238E27FC236}">
                <a16:creationId xmlns:a16="http://schemas.microsoft.com/office/drawing/2014/main" id="{09FCC981-32B3-4A6A-AA68-DDC9BAA27BF4}"/>
              </a:ext>
            </a:extLst>
          </p:cNvPr>
          <p:cNvGrpSpPr/>
          <p:nvPr/>
        </p:nvGrpSpPr>
        <p:grpSpPr>
          <a:xfrm>
            <a:off x="433156" y="1312189"/>
            <a:ext cx="2119951" cy="797266"/>
            <a:chOff x="564959" y="2390447"/>
            <a:chExt cx="2404577" cy="957265"/>
          </a:xfrm>
        </p:grpSpPr>
        <p:sp>
          <p:nvSpPr>
            <p:cNvPr id="55" name="Прямоугольник: скругленные углы 54">
              <a:extLst>
                <a:ext uri="{FF2B5EF4-FFF2-40B4-BE49-F238E27FC236}">
                  <a16:creationId xmlns:a16="http://schemas.microsoft.com/office/drawing/2014/main" id="{278AF6FF-3419-45E6-AEA6-96EDBBC7CBEE}"/>
                </a:ext>
              </a:extLst>
            </p:cNvPr>
            <p:cNvSpPr/>
            <p:nvPr/>
          </p:nvSpPr>
          <p:spPr>
            <a:xfrm>
              <a:off x="564959" y="2427451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E254D7E-D4E7-4596-9FF1-706FAD7292C8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Профессиональные союзы медицинских работников</a:t>
              </a:r>
            </a:p>
          </p:txBody>
        </p:sp>
        <p:pic>
          <p:nvPicPr>
            <p:cNvPr id="72" name="Рисунок 71">
              <a:extLst>
                <a:ext uri="{FF2B5EF4-FFF2-40B4-BE49-F238E27FC236}">
                  <a16:creationId xmlns:a16="http://schemas.microsoft.com/office/drawing/2014/main" id="{47D5C17F-9860-482A-86E6-8DDC0DCF6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5085" b="91525" l="8871" r="88710">
                          <a14:foregroundMark x1="29839" y1="17797" x2="29839" y2="17797"/>
                          <a14:foregroundMark x1="33065" y1="7627" x2="33065" y2="9322"/>
                          <a14:foregroundMark x1="70161" y1="5085" x2="70161" y2="5085"/>
                          <a14:foregroundMark x1="30645" y1="10169" x2="31452" y2="11017"/>
                          <a14:foregroundMark x1="14516" y1="70339" x2="16129" y2="41525"/>
                          <a14:foregroundMark x1="16129" y1="41525" x2="36290" y2="37288"/>
                          <a14:foregroundMark x1="47581" y1="91525" x2="47581" y2="915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060" y="2523789"/>
              <a:ext cx="752901" cy="716471"/>
            </a:xfrm>
            <a:prstGeom prst="rect">
              <a:avLst/>
            </a:prstGeom>
          </p:spPr>
        </p:pic>
      </p:grpSp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380890E7-C57D-404F-A020-6D4D89A0BB06}"/>
              </a:ext>
            </a:extLst>
          </p:cNvPr>
          <p:cNvSpPr txBox="1">
            <a:spLocks/>
          </p:cNvSpPr>
          <p:nvPr/>
        </p:nvSpPr>
        <p:spPr>
          <a:xfrm>
            <a:off x="1575486" y="0"/>
            <a:ext cx="10616513" cy="1009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Комиссии по разработке территориальной программы ОМС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 Приложение N 1 к Правилам обязательного медицинского страхования, утвержденным приказом Министерства здравоохранения Российской Федерации от 28 февраля 2019 г. N 108н 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6910A08-FD6A-47E8-8CC8-A51430EF61CA}"/>
              </a:ext>
            </a:extLst>
          </p:cNvPr>
          <p:cNvSpPr txBox="1"/>
          <p:nvPr/>
        </p:nvSpPr>
        <p:spPr>
          <a:xfrm>
            <a:off x="8115985" y="798230"/>
            <a:ext cx="3738197" cy="394924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Основные функции Комиссии: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0" dirty="0">
                <a:solidFill>
                  <a:schemeClr val="tx1"/>
                </a:solidFill>
              </a:rPr>
              <a:t>Разработка проекта ТПГГ (ОМС)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0" dirty="0">
                <a:solidFill>
                  <a:schemeClr val="tx1"/>
                </a:solidFill>
              </a:rPr>
              <a:t>Разработка и установление показателей эффективности деятельности МО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0" dirty="0">
                <a:solidFill>
                  <a:schemeClr val="tx1"/>
                </a:solidFill>
                <a:highlight>
                  <a:srgbClr val="FFFF00"/>
                </a:highlight>
              </a:rPr>
              <a:t>Распределение и перераспределение </a:t>
            </a:r>
            <a:r>
              <a:rPr lang="ru-RU" sz="1400" b="0" dirty="0">
                <a:solidFill>
                  <a:schemeClr val="tx1"/>
                </a:solidFill>
              </a:rPr>
              <a:t>объемов предоставления и финансового обеспечения медицинской помощи между медицинскими организациями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0" dirty="0">
                <a:solidFill>
                  <a:schemeClr val="tx1"/>
                </a:solidFill>
                <a:highlight>
                  <a:srgbClr val="FFFF00"/>
                </a:highlight>
              </a:rPr>
              <a:t>Установление тарифов</a:t>
            </a:r>
            <a:r>
              <a:rPr lang="ru-RU" sz="1400" b="0" dirty="0">
                <a:solidFill>
                  <a:schemeClr val="tx1"/>
                </a:solidFill>
              </a:rPr>
              <a:t> на оказание медицинской помощи и формирование тарифного соглашения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0" dirty="0">
                <a:solidFill>
                  <a:schemeClr val="tx1"/>
                </a:solidFill>
              </a:rPr>
              <a:t>Установление иных сроков подачи уведомления об осуществлении деятельности в сфере ОМС</a:t>
            </a:r>
          </a:p>
        </p:txBody>
      </p:sp>
      <p:pic>
        <p:nvPicPr>
          <p:cNvPr id="8194" name="Picture 2" descr="Человечек на белом фоне">
            <a:extLst>
              <a:ext uri="{FF2B5EF4-FFF2-40B4-BE49-F238E27FC236}">
                <a16:creationId xmlns:a16="http://schemas.microsoft.com/office/drawing/2014/main" id="{25CD899B-6C0D-4E7C-A651-FC4F107BB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25" y="5072752"/>
            <a:ext cx="946117" cy="94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FCC1732B-BAAE-4AE3-95D6-745F29DC7829}"/>
              </a:ext>
            </a:extLst>
          </p:cNvPr>
          <p:cNvSpPr txBox="1"/>
          <p:nvPr/>
        </p:nvSpPr>
        <p:spPr>
          <a:xfrm>
            <a:off x="246387" y="5984246"/>
            <a:ext cx="2897408" cy="5788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1400" dirty="0">
                <a:solidFill>
                  <a:schemeClr val="tx1"/>
                </a:solidFill>
              </a:rPr>
              <a:t>Состав определяет Комиссия: </a:t>
            </a:r>
          </a:p>
          <a:p>
            <a:r>
              <a:rPr lang="ru-RU" sz="1400" dirty="0">
                <a:solidFill>
                  <a:schemeClr val="tx1"/>
                </a:solidFill>
              </a:rPr>
              <a:t>ГВС, </a:t>
            </a:r>
            <a:r>
              <a:rPr lang="ru-RU" sz="1400" dirty="0" err="1">
                <a:solidFill>
                  <a:schemeClr val="tx1"/>
                </a:solidFill>
              </a:rPr>
              <a:t>мед.организации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30" name="Picture 6" descr="Серков Николай Владимирович">
            <a:extLst>
              <a:ext uri="{FF2B5EF4-FFF2-40B4-BE49-F238E27FC236}">
                <a16:creationId xmlns:a16="http://schemas.microsoft.com/office/drawing/2014/main" id="{968892F3-DEB4-4C64-B8B7-355B13C67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578" y="5369098"/>
            <a:ext cx="455976" cy="68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C1541ACC-D41D-49BA-A52B-59F35B9A3C76}"/>
              </a:ext>
            </a:extLst>
          </p:cNvPr>
          <p:cNvCxnSpPr/>
          <p:nvPr/>
        </p:nvCxnSpPr>
        <p:spPr>
          <a:xfrm flipH="1">
            <a:off x="2481172" y="5464525"/>
            <a:ext cx="3209577" cy="1657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Белые человечки">
            <a:extLst>
              <a:ext uri="{FF2B5EF4-FFF2-40B4-BE49-F238E27FC236}">
                <a16:creationId xmlns:a16="http://schemas.microsoft.com/office/drawing/2014/main" id="{E2A78D9C-6011-4C99-9813-8E14A950F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854" y="4490502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EF414AC-347A-45F9-AC15-ED0A7156C1A4}"/>
              </a:ext>
            </a:extLst>
          </p:cNvPr>
          <p:cNvSpPr txBox="1"/>
          <p:nvPr/>
        </p:nvSpPr>
        <p:spPr>
          <a:xfrm>
            <a:off x="3237650" y="5369098"/>
            <a:ext cx="2018887" cy="5788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1400" dirty="0">
                <a:solidFill>
                  <a:schemeClr val="tx1"/>
                </a:solidFill>
              </a:rPr>
              <a:t>Есть проблема – вот способы ее решения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93FE7270-99FF-4BE7-9670-FF3CA3492971}"/>
              </a:ext>
            </a:extLst>
          </p:cNvPr>
          <p:cNvCxnSpPr>
            <a:stCxn id="38" idx="0"/>
          </p:cNvCxnSpPr>
          <p:nvPr/>
        </p:nvCxnSpPr>
        <p:spPr>
          <a:xfrm flipV="1">
            <a:off x="1299747" y="3292520"/>
            <a:ext cx="1181425" cy="114885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813067-F4AB-4EBE-AEA9-CFBD715D9A9A}"/>
              </a:ext>
            </a:extLst>
          </p:cNvPr>
          <p:cNvSpPr txBox="1"/>
          <p:nvPr/>
        </p:nvSpPr>
        <p:spPr>
          <a:xfrm>
            <a:off x="656004" y="3587279"/>
            <a:ext cx="2487791" cy="5788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1400" dirty="0">
                <a:solidFill>
                  <a:schemeClr val="tx1"/>
                </a:solidFill>
              </a:rPr>
              <a:t>Решения Рабочей группы на рассмотрение Комиссии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8C18099-F633-48A4-9600-CC68F68A0CC4}"/>
              </a:ext>
            </a:extLst>
          </p:cNvPr>
          <p:cNvSpPr txBox="1"/>
          <p:nvPr/>
        </p:nvSpPr>
        <p:spPr>
          <a:xfrm>
            <a:off x="6624097" y="4470693"/>
            <a:ext cx="329828" cy="49291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1" name="Равнобедренный треугольник 50">
            <a:extLst>
              <a:ext uri="{FF2B5EF4-FFF2-40B4-BE49-F238E27FC236}">
                <a16:creationId xmlns:a16="http://schemas.microsoft.com/office/drawing/2014/main" id="{F36E20A3-0E26-44C8-859E-34D5F30B380B}"/>
              </a:ext>
            </a:extLst>
          </p:cNvPr>
          <p:cNvSpPr/>
          <p:nvPr/>
        </p:nvSpPr>
        <p:spPr>
          <a:xfrm>
            <a:off x="3767061" y="5859736"/>
            <a:ext cx="597528" cy="7281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82DF9F-0C37-44B2-81DC-ABD8DE63AF2E}"/>
              </a:ext>
            </a:extLst>
          </p:cNvPr>
          <p:cNvSpPr txBox="1"/>
          <p:nvPr/>
        </p:nvSpPr>
        <p:spPr>
          <a:xfrm>
            <a:off x="3900911" y="6064278"/>
            <a:ext cx="329828" cy="49291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4CEBCD-0016-4048-86CF-FA95F13418EF}"/>
              </a:ext>
            </a:extLst>
          </p:cNvPr>
          <p:cNvSpPr txBox="1"/>
          <p:nvPr/>
        </p:nvSpPr>
        <p:spPr>
          <a:xfrm>
            <a:off x="1245659" y="3177014"/>
            <a:ext cx="329828" cy="49291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0386C5-4E73-4BFA-8FD3-F9E58B6DA8D0}"/>
              </a:ext>
            </a:extLst>
          </p:cNvPr>
          <p:cNvSpPr txBox="1"/>
          <p:nvPr/>
        </p:nvSpPr>
        <p:spPr>
          <a:xfrm>
            <a:off x="2372289" y="4444524"/>
            <a:ext cx="329828" cy="49291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5" name="Равнобедренный треугольник 64">
            <a:extLst>
              <a:ext uri="{FF2B5EF4-FFF2-40B4-BE49-F238E27FC236}">
                <a16:creationId xmlns:a16="http://schemas.microsoft.com/office/drawing/2014/main" id="{096ADC0C-B2CC-4C26-AFC6-4F9C9B76D95C}"/>
              </a:ext>
            </a:extLst>
          </p:cNvPr>
          <p:cNvSpPr/>
          <p:nvPr/>
        </p:nvSpPr>
        <p:spPr>
          <a:xfrm>
            <a:off x="4232003" y="1806921"/>
            <a:ext cx="597528" cy="7281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1BA79A-A679-477C-BE1B-F88618A3152B}"/>
              </a:ext>
            </a:extLst>
          </p:cNvPr>
          <p:cNvSpPr txBox="1"/>
          <p:nvPr/>
        </p:nvSpPr>
        <p:spPr>
          <a:xfrm>
            <a:off x="4363253" y="2010937"/>
            <a:ext cx="329828" cy="49291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20880" y="4966064"/>
            <a:ext cx="273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/>
              <a:t>Под лежачий камень и вода не течет</a:t>
            </a:r>
            <a:r>
              <a:rPr lang="ru-RU" b="1" dirty="0"/>
              <a:t> </a:t>
            </a:r>
            <a:endParaRPr lang="ru-RU" dirty="0"/>
          </a:p>
        </p:txBody>
      </p:sp>
      <p:graphicFrame>
        <p:nvGraphicFramePr>
          <p:cNvPr id="67" name="Таблица 66">
            <a:extLst>
              <a:ext uri="{FF2B5EF4-FFF2-40B4-BE49-F238E27FC236}">
                <a16:creationId xmlns:a16="http://schemas.microsoft.com/office/drawing/2014/main" id="{F790CCD7-4E6B-4CF0-9357-6A7923CA3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157197"/>
              </p:ext>
            </p:extLst>
          </p:nvPr>
        </p:nvGraphicFramePr>
        <p:xfrm>
          <a:off x="7526392" y="5449284"/>
          <a:ext cx="762000" cy="381000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ГВС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ACB46DA-EDB5-4CB5-9471-7144B26DD4CC}"/>
              </a:ext>
            </a:extLst>
          </p:cNvPr>
          <p:cNvCxnSpPr/>
          <p:nvPr/>
        </p:nvCxnSpPr>
        <p:spPr>
          <a:xfrm flipH="1">
            <a:off x="6962039" y="5658539"/>
            <a:ext cx="659906" cy="0"/>
          </a:xfrm>
          <a:prstGeom prst="straightConnector1">
            <a:avLst/>
          </a:prstGeom>
          <a:ln w="5715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886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54BC6F-7FAA-4255-A3A1-524F5195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7" name="Заголовок 5">
            <a:extLst>
              <a:ext uri="{FF2B5EF4-FFF2-40B4-BE49-F238E27FC236}">
                <a16:creationId xmlns:a16="http://schemas.microsoft.com/office/drawing/2014/main" id="{B2D2534B-B564-42B5-9DE0-E483002AC36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23220"/>
          </a:xfrm>
          <a:prstGeom prst="rect">
            <a:avLst/>
          </a:prstGeom>
          <a:gradFill flip="none" rotWithShape="1">
            <a:gsLst>
              <a:gs pos="0">
                <a:srgbClr val="42958D">
                  <a:tint val="66000"/>
                  <a:satMod val="160000"/>
                </a:srgbClr>
              </a:gs>
              <a:gs pos="50000">
                <a:srgbClr val="42958D">
                  <a:tint val="44500"/>
                  <a:satMod val="160000"/>
                </a:srgbClr>
              </a:gs>
              <a:gs pos="100000">
                <a:srgbClr val="42958D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Госпитализация с целью проведения лекарственной терапии.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оплаты лекарственных препаратов не входящих в перечень ЖНВЛП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213A4E-8B84-4847-9758-6F82A1891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962" y="581310"/>
            <a:ext cx="1034542" cy="95926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21AB64-D55A-449B-AD8A-1224B8523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608" y="607890"/>
            <a:ext cx="1218671" cy="1031987"/>
          </a:xfrm>
          <a:prstGeom prst="rect">
            <a:avLst/>
          </a:prstGeom>
        </p:spPr>
      </p:pic>
      <p:sp>
        <p:nvSpPr>
          <p:cNvPr id="11" name="Стрелка: влево 10">
            <a:extLst>
              <a:ext uri="{FF2B5EF4-FFF2-40B4-BE49-F238E27FC236}">
                <a16:creationId xmlns:a16="http://schemas.microsoft.com/office/drawing/2014/main" id="{ED19B10E-0D38-458B-A631-79838998A02D}"/>
              </a:ext>
            </a:extLst>
          </p:cNvPr>
          <p:cNvSpPr/>
          <p:nvPr/>
        </p:nvSpPr>
        <p:spPr>
          <a:xfrm>
            <a:off x="3125063" y="397839"/>
            <a:ext cx="5748853" cy="10172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Госпитализация с целью введения лекарственного препарата/проведения комплексной лекарственной терапии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266366B-80BA-457C-920A-6298D0391495}"/>
              </a:ext>
            </a:extLst>
          </p:cNvPr>
          <p:cNvSpPr/>
          <p:nvPr/>
        </p:nvSpPr>
        <p:spPr>
          <a:xfrm>
            <a:off x="2530233" y="1673177"/>
            <a:ext cx="1614484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 ЛП, один из них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 ЖНВЛП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prstClr val="black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(ГИБП)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084F9AC-45E0-4AB9-BD71-366F1FEEC1DE}"/>
              </a:ext>
            </a:extLst>
          </p:cNvPr>
          <p:cNvSpPr/>
          <p:nvPr/>
        </p:nvSpPr>
        <p:spPr>
          <a:xfrm>
            <a:off x="252378" y="1634349"/>
            <a:ext cx="1666289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препарата, полученного из иного источника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(иной источник - не ОМС, не за счет пациента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2C571CA-C32E-48FC-BF38-379E4137514C}"/>
              </a:ext>
            </a:extLst>
          </p:cNvPr>
          <p:cNvSpPr/>
          <p:nvPr/>
        </p:nvSpPr>
        <p:spPr>
          <a:xfrm>
            <a:off x="5157656" y="1512521"/>
            <a:ext cx="132452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введения препарата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не ЖНВЛП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prstClr val="black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(офтальмология)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0F40464-109E-447D-B385-844BA11006F8}"/>
              </a:ext>
            </a:extLst>
          </p:cNvPr>
          <p:cNvSpPr/>
          <p:nvPr/>
        </p:nvSpPr>
        <p:spPr>
          <a:xfrm>
            <a:off x="7572667" y="1481557"/>
            <a:ext cx="146435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введения препарата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не ЖНВЛП есть/нет в КР/СМ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(онкогематология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BC33B92-E1F5-4F7F-96F7-FF38CC5EC247}"/>
              </a:ext>
            </a:extLst>
          </p:cNvPr>
          <p:cNvSpPr/>
          <p:nvPr/>
        </p:nvSpPr>
        <p:spPr>
          <a:xfrm>
            <a:off x="10307971" y="1357351"/>
            <a:ext cx="1453682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введения препарата</a:t>
            </a:r>
          </a:p>
          <a:p>
            <a:pPr lvl="0" algn="ctr"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не ЖНВЛП (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ЗНО) есть/нет в КР/СМ</a:t>
            </a:r>
          </a:p>
          <a:p>
            <a:pPr lvl="0" algn="ctr">
              <a:defRPr/>
            </a:pPr>
            <a:r>
              <a:rPr lang="ru-RU" sz="1200" dirty="0">
                <a:solidFill>
                  <a:prstClr val="black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(онкология)</a:t>
            </a:r>
          </a:p>
          <a:p>
            <a:pPr lvl="0" algn="ctr"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9D25E9EA-3E09-4B13-8400-4E346F10D3E9}"/>
              </a:ext>
            </a:extLst>
          </p:cNvPr>
          <p:cNvSpPr txBox="1">
            <a:spLocks/>
          </p:cNvSpPr>
          <p:nvPr/>
        </p:nvSpPr>
        <p:spPr>
          <a:xfrm>
            <a:off x="2214694" y="3435430"/>
            <a:ext cx="9788621" cy="619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endParaRPr lang="ru-RU" sz="2400" b="1" dirty="0">
              <a:solidFill>
                <a:srgbClr val="0F2654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Заголовок 1">
            <a:extLst>
              <a:ext uri="{FF2B5EF4-FFF2-40B4-BE49-F238E27FC236}">
                <a16:creationId xmlns:a16="http://schemas.microsoft.com/office/drawing/2014/main" id="{93F388FF-E61E-4B80-B129-27D56ADE458D}"/>
              </a:ext>
            </a:extLst>
          </p:cNvPr>
          <p:cNvSpPr txBox="1">
            <a:spLocks/>
          </p:cNvSpPr>
          <p:nvPr/>
        </p:nvSpPr>
        <p:spPr>
          <a:xfrm>
            <a:off x="3337475" y="6320413"/>
            <a:ext cx="7754362" cy="4926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rgbClr val="000000"/>
              </a:buClr>
              <a:defRPr/>
            </a:pPr>
            <a:r>
              <a:rPr lang="ru-RU" sz="16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наличие заключения врачебной комиссии, если препарат не ЖНВЛП и нет в КР/СМ !!!!!!!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DF9A449C-C72D-4E58-9985-3E72B7190C17}"/>
              </a:ext>
            </a:extLst>
          </p:cNvPr>
          <p:cNvCxnSpPr>
            <a:cxnSpLocks/>
          </p:cNvCxnSpPr>
          <p:nvPr/>
        </p:nvCxnSpPr>
        <p:spPr>
          <a:xfrm>
            <a:off x="3376459" y="2734940"/>
            <a:ext cx="0" cy="11038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77B905CF-77BE-44FA-A2EC-9047C8759A4A}"/>
              </a:ext>
            </a:extLst>
          </p:cNvPr>
          <p:cNvCxnSpPr/>
          <p:nvPr/>
        </p:nvCxnSpPr>
        <p:spPr>
          <a:xfrm>
            <a:off x="5894684" y="2720807"/>
            <a:ext cx="1425" cy="9507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F3D6894C-E435-495C-B2D6-8245272351FF}"/>
              </a:ext>
            </a:extLst>
          </p:cNvPr>
          <p:cNvCxnSpPr>
            <a:cxnSpLocks/>
          </p:cNvCxnSpPr>
          <p:nvPr/>
        </p:nvCxnSpPr>
        <p:spPr>
          <a:xfrm>
            <a:off x="11003946" y="3004457"/>
            <a:ext cx="0" cy="7388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E76B35FD-DC94-475E-859A-44BDA33E6942}"/>
              </a:ext>
            </a:extLst>
          </p:cNvPr>
          <p:cNvCxnSpPr/>
          <p:nvPr/>
        </p:nvCxnSpPr>
        <p:spPr>
          <a:xfrm>
            <a:off x="8340652" y="2753286"/>
            <a:ext cx="1425" cy="9507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E0CE0DB1-24E2-4138-B1EA-C1A22B6F710C}"/>
              </a:ext>
            </a:extLst>
          </p:cNvPr>
          <p:cNvSpPr/>
          <p:nvPr/>
        </p:nvSpPr>
        <p:spPr>
          <a:xfrm>
            <a:off x="2347079" y="3873404"/>
            <a:ext cx="2371117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коду диагноза;</a:t>
            </a:r>
          </a:p>
          <a:p>
            <a:pPr marL="171450" indent="-171450">
              <a:buFontTx/>
              <a:buChar char="-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тарифу подгруппы КСГ при наличии в ТС в субъекта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C744B1DD-6EA8-440A-9833-D14C6F9A55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856" y="4969777"/>
            <a:ext cx="1455089" cy="666560"/>
          </a:xfrm>
          <a:prstGeom prst="rect">
            <a:avLst/>
          </a:prstGeom>
        </p:spPr>
      </p:pic>
      <p:graphicFrame>
        <p:nvGraphicFramePr>
          <p:cNvPr id="47" name="Таблица 46">
            <a:extLst>
              <a:ext uri="{FF2B5EF4-FFF2-40B4-BE49-F238E27FC236}">
                <a16:creationId xmlns:a16="http://schemas.microsoft.com/office/drawing/2014/main" id="{5C4EE215-64AE-4EB1-830B-23B33E18CF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929514"/>
              </p:ext>
            </p:extLst>
          </p:nvPr>
        </p:nvGraphicFramePr>
        <p:xfrm>
          <a:off x="7198119" y="5172728"/>
          <a:ext cx="2380671" cy="466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4202">
                  <a:extLst>
                    <a:ext uri="{9D8B030D-6E8A-4147-A177-3AD203B41FA5}">
                      <a16:colId xmlns:a16="http://schemas.microsoft.com/office/drawing/2014/main" val="3220004537"/>
                    </a:ext>
                  </a:extLst>
                </a:gridCol>
                <a:gridCol w="1756469">
                  <a:extLst>
                    <a:ext uri="{9D8B030D-6E8A-4147-A177-3AD203B41FA5}">
                      <a16:colId xmlns:a16="http://schemas.microsoft.com/office/drawing/2014/main" val="195847574"/>
                    </a:ext>
                  </a:extLst>
                </a:gridCol>
              </a:tblGrid>
              <a:tr h="43170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st19.094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/095/096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ЗНО лимфоидной и кроветворной </a:t>
                      </a:r>
                    </a:p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тканей, (уровень 1,2,3)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3713003"/>
                  </a:ext>
                </a:extLst>
              </a:tr>
            </a:tbl>
          </a:graphicData>
        </a:graphic>
      </p:graphicFrame>
      <p:graphicFrame>
        <p:nvGraphicFramePr>
          <p:cNvPr id="48" name="Таблица 47">
            <a:extLst>
              <a:ext uri="{FF2B5EF4-FFF2-40B4-BE49-F238E27FC236}">
                <a16:creationId xmlns:a16="http://schemas.microsoft.com/office/drawing/2014/main" id="{97353859-B028-4470-921D-9DB8159F8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127788"/>
              </p:ext>
            </p:extLst>
          </p:nvPr>
        </p:nvGraphicFramePr>
        <p:xfrm>
          <a:off x="9730988" y="4462962"/>
          <a:ext cx="2356411" cy="689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8349">
                  <a:extLst>
                    <a:ext uri="{9D8B030D-6E8A-4147-A177-3AD203B41FA5}">
                      <a16:colId xmlns:a16="http://schemas.microsoft.com/office/drawing/2014/main" val="928987520"/>
                    </a:ext>
                  </a:extLst>
                </a:gridCol>
                <a:gridCol w="1698062">
                  <a:extLst>
                    <a:ext uri="{9D8B030D-6E8A-4147-A177-3AD203B41FA5}">
                      <a16:colId xmlns:a16="http://schemas.microsoft.com/office/drawing/2014/main" val="103747201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st19.144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Лекарственная терапия </a:t>
                      </a:r>
                    </a:p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ЗНО (уровень 1)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6244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sh9003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схемы </a:t>
                      </a:r>
                    </a:p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лекарственной терапии*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258013"/>
                  </a:ext>
                </a:extLst>
              </a:tr>
            </a:tbl>
          </a:graphicData>
        </a:graphic>
      </p:graphicFrame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6E06FEF7-0E79-4521-B714-5C6C8C23F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7645" y="4046727"/>
            <a:ext cx="1488112" cy="856211"/>
          </a:xfrm>
          <a:prstGeom prst="rect">
            <a:avLst/>
          </a:prstGeom>
        </p:spPr>
      </p:pic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699A6C2F-70A3-44DD-B0B5-A18275FBF005}"/>
              </a:ext>
            </a:extLst>
          </p:cNvPr>
          <p:cNvSpPr/>
          <p:nvPr/>
        </p:nvSpPr>
        <p:spPr>
          <a:xfrm>
            <a:off x="4804189" y="3700179"/>
            <a:ext cx="2373967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коду услуги: </a:t>
            </a:r>
          </a:p>
          <a:p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A16.26.086.001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Интравитреальное</a:t>
            </a:r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введение </a:t>
            </a:r>
          </a:p>
          <a:p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препаратов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st21.005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на органе зрения (уровень 5)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556162C0-246A-4E76-8459-EA70188391A3}"/>
              </a:ext>
            </a:extLst>
          </p:cNvPr>
          <p:cNvCxnSpPr>
            <a:cxnSpLocks/>
          </p:cNvCxnSpPr>
          <p:nvPr/>
        </p:nvCxnSpPr>
        <p:spPr>
          <a:xfrm>
            <a:off x="1279977" y="2843268"/>
            <a:ext cx="0" cy="1824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837BEAC-EE24-4F28-B937-658FE4D0383D}"/>
              </a:ext>
            </a:extLst>
          </p:cNvPr>
          <p:cNvSpPr/>
          <p:nvPr/>
        </p:nvSpPr>
        <p:spPr>
          <a:xfrm>
            <a:off x="7114904" y="5697463"/>
            <a:ext cx="24638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Для случаев применения иных лекарственных </a:t>
            </a:r>
            <a:r>
              <a:rPr lang="ru-RU" sz="1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препаратов, относящихся к ATX группе «L» </a:t>
            </a:r>
            <a:endParaRPr lang="ru-RU" sz="1000" dirty="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CFE1BBCE-F31C-4DCF-9BD7-60AC6B514613}"/>
              </a:ext>
            </a:extLst>
          </p:cNvPr>
          <p:cNvSpPr/>
          <p:nvPr/>
        </p:nvSpPr>
        <p:spPr>
          <a:xfrm>
            <a:off x="7390605" y="3745080"/>
            <a:ext cx="218818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АТХ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F3E2D60B-8EF5-479C-8F7F-861ACC6CF55B}"/>
              </a:ext>
            </a:extLst>
          </p:cNvPr>
          <p:cNvSpPr/>
          <p:nvPr/>
        </p:nvSpPr>
        <p:spPr>
          <a:xfrm>
            <a:off x="9861394" y="3769728"/>
            <a:ext cx="218818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коду схемы «прочие»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D191966F-51C8-439D-9897-D88C493821B4}"/>
              </a:ext>
            </a:extLst>
          </p:cNvPr>
          <p:cNvSpPr/>
          <p:nvPr/>
        </p:nvSpPr>
        <p:spPr>
          <a:xfrm>
            <a:off x="142421" y="3854078"/>
            <a:ext cx="1935733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специальной подгруппе КСГ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AA0FC6CC-2376-45FA-8C76-D64B13C8EA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568" y="5482211"/>
            <a:ext cx="2616597" cy="128111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06E7B7-F66E-40E0-95A8-37FE7DD845EF}"/>
              </a:ext>
            </a:extLst>
          </p:cNvPr>
          <p:cNvSpPr/>
          <p:nvPr/>
        </p:nvSpPr>
        <p:spPr>
          <a:xfrm>
            <a:off x="212875" y="4720188"/>
            <a:ext cx="2134204" cy="707886"/>
          </a:xfrm>
          <a:prstGeom prst="rect">
            <a:avLst/>
          </a:prstGeom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ds36.002.2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</a:t>
            </a:r>
          </a:p>
          <a:p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состояние здоровья населения</a:t>
            </a:r>
          </a:p>
          <a:p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обращения в учреждения </a:t>
            </a:r>
          </a:p>
          <a:p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(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dlo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7759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7485EAAE-D572-4EBC-8225-ABFE035163D8}"/>
              </a:ext>
            </a:extLst>
          </p:cNvPr>
          <p:cNvGrpSpPr/>
          <p:nvPr/>
        </p:nvGrpSpPr>
        <p:grpSpPr>
          <a:xfrm>
            <a:off x="6872477" y="3708515"/>
            <a:ext cx="5004659" cy="1179933"/>
            <a:chOff x="564959" y="2390447"/>
            <a:chExt cx="2404577" cy="957265"/>
          </a:xfrm>
        </p:grpSpPr>
        <p:sp>
          <p:nvSpPr>
            <p:cNvPr id="41" name="Прямоугольник: скругленные углы 54">
              <a:extLst>
                <a:ext uri="{FF2B5EF4-FFF2-40B4-BE49-F238E27FC236}">
                  <a16:creationId xmlns:a16="http://schemas.microsoft.com/office/drawing/2014/main" id="{7CF56A8B-D052-47AB-8A7F-79EDFF36BC02}"/>
                </a:ext>
              </a:extLst>
            </p:cNvPr>
            <p:cNvSpPr/>
            <p:nvPr/>
          </p:nvSpPr>
          <p:spPr>
            <a:xfrm>
              <a:off x="564959" y="2427451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2AEA338-C794-497E-92D4-0373AB52C139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244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4309CD3-049B-4826-98C3-8F8AB3E226EC}"/>
              </a:ext>
            </a:extLst>
          </p:cNvPr>
          <p:cNvGrpSpPr/>
          <p:nvPr/>
        </p:nvGrpSpPr>
        <p:grpSpPr>
          <a:xfrm>
            <a:off x="6749517" y="2398143"/>
            <a:ext cx="5179376" cy="1179933"/>
            <a:chOff x="564959" y="2390447"/>
            <a:chExt cx="2404577" cy="957265"/>
          </a:xfrm>
        </p:grpSpPr>
        <p:sp>
          <p:nvSpPr>
            <p:cNvPr id="35" name="Прямоугольник: скругленные углы 54">
              <a:extLst>
                <a:ext uri="{FF2B5EF4-FFF2-40B4-BE49-F238E27FC236}">
                  <a16:creationId xmlns:a16="http://schemas.microsoft.com/office/drawing/2014/main" id="{28DC8010-A1CE-4FE7-A056-AF910C024FEA}"/>
                </a:ext>
              </a:extLst>
            </p:cNvPr>
            <p:cNvSpPr/>
            <p:nvPr/>
          </p:nvSpPr>
          <p:spPr>
            <a:xfrm>
              <a:off x="564959" y="2427451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76726C1-368B-4B56-921B-37A0A9845B5E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244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Объект 3">
            <a:extLst>
              <a:ext uri="{FF2B5EF4-FFF2-40B4-BE49-F238E27FC236}">
                <a16:creationId xmlns:a16="http://schemas.microsoft.com/office/drawing/2014/main" id="{F4AC120E-0A36-4162-9F67-D73BAF868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235" y="1185550"/>
            <a:ext cx="4879691" cy="32675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" indent="0">
              <a:buNone/>
            </a:pPr>
            <a:endParaRPr lang="ru-RU" sz="16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Выделение подгруппы в КСГ по соответствующей нозологии – КОД МКБ из Клинических рекомендаций</a:t>
            </a:r>
          </a:p>
          <a:p>
            <a:pPr marL="45720" indent="0">
              <a:buNone/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ds35.002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 эндокринной системы, новообразования эндокринных желез доброкачественные, </a:t>
            </a:r>
            <a:r>
              <a:rPr lang="ru-RU" sz="16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неопределенного и неизвестного характера, расстройства питания, другие нарушения обмена веществ,</a:t>
            </a:r>
          </a:p>
          <a:p>
            <a:pPr marL="45720" indent="0">
              <a:buNone/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диагноз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1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E78 Нарушения обмена липопротеинов и другие </a:t>
            </a:r>
            <a:r>
              <a:rPr lang="ru-RU" sz="11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липидемии</a:t>
            </a:r>
            <a:r>
              <a:rPr lang="ru-RU" sz="11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35BDB87-FFC9-4205-8E88-E19A0327D9D1}"/>
              </a:ext>
            </a:extLst>
          </p:cNvPr>
          <p:cNvSpPr txBox="1">
            <a:spLocks/>
          </p:cNvSpPr>
          <p:nvPr/>
        </p:nvSpPr>
        <p:spPr>
          <a:xfrm>
            <a:off x="0" y="-2060"/>
            <a:ext cx="12192000" cy="6990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коду диагноза для введения лекарственного препарата 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9FCC981-32B3-4A6A-AA68-DDC9BAA27BF4}"/>
              </a:ext>
            </a:extLst>
          </p:cNvPr>
          <p:cNvGrpSpPr/>
          <p:nvPr/>
        </p:nvGrpSpPr>
        <p:grpSpPr>
          <a:xfrm>
            <a:off x="1493474" y="4766876"/>
            <a:ext cx="3971808" cy="868342"/>
            <a:chOff x="135142" y="1428430"/>
            <a:chExt cx="2834394" cy="1206191"/>
          </a:xfrm>
        </p:grpSpPr>
        <p:sp>
          <p:nvSpPr>
            <p:cNvPr id="11" name="Прямоугольник: скругленные углы 54">
              <a:extLst>
                <a:ext uri="{FF2B5EF4-FFF2-40B4-BE49-F238E27FC236}">
                  <a16:creationId xmlns:a16="http://schemas.microsoft.com/office/drawing/2014/main" id="{278AF6FF-3419-45E6-AEA6-96EDBBC7CBEE}"/>
                </a:ext>
              </a:extLst>
            </p:cNvPr>
            <p:cNvSpPr/>
            <p:nvPr/>
          </p:nvSpPr>
          <p:spPr>
            <a:xfrm>
              <a:off x="135142" y="1428430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КСГ включена в перечень «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ультра_шот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254D7E-D4E7-4596-9FF1-706FAD7292C8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244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09FCC981-32B3-4A6A-AA68-DDC9BAA27BF4}"/>
              </a:ext>
            </a:extLst>
          </p:cNvPr>
          <p:cNvGrpSpPr/>
          <p:nvPr/>
        </p:nvGrpSpPr>
        <p:grpSpPr>
          <a:xfrm>
            <a:off x="6768348" y="741091"/>
            <a:ext cx="5187995" cy="1399817"/>
            <a:chOff x="564959" y="2390447"/>
            <a:chExt cx="2404577" cy="957265"/>
          </a:xfrm>
        </p:grpSpPr>
        <p:sp>
          <p:nvSpPr>
            <p:cNvPr id="16" name="Прямоугольник: скругленные углы 54">
              <a:extLst>
                <a:ext uri="{FF2B5EF4-FFF2-40B4-BE49-F238E27FC236}">
                  <a16:creationId xmlns:a16="http://schemas.microsoft.com/office/drawing/2014/main" id="{278AF6FF-3419-45E6-AEA6-96EDBBC7CBEE}"/>
                </a:ext>
              </a:extLst>
            </p:cNvPr>
            <p:cNvSpPr/>
            <p:nvPr/>
          </p:nvSpPr>
          <p:spPr>
            <a:xfrm>
              <a:off x="564959" y="2427451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E254D7E-D4E7-4596-9FF1-706FAD7292C8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244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6859278" y="892507"/>
            <a:ext cx="49418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ds35.002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 эндокринной системы, новообразования эндокринных желез доброкачественные,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неопределенного и неизвестного характера, расстройства питания, другие нарушения обмена веществ</a:t>
            </a:r>
            <a:endParaRPr lang="ru-RU" sz="1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254D7E-D4E7-4596-9FF1-706FAD7292C8}"/>
              </a:ext>
            </a:extLst>
          </p:cNvPr>
          <p:cNvSpPr txBox="1"/>
          <p:nvPr/>
        </p:nvSpPr>
        <p:spPr>
          <a:xfrm>
            <a:off x="8123611" y="3952316"/>
            <a:ext cx="3701954" cy="300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09FCC981-32B3-4A6A-AA68-DDC9BAA27BF4}"/>
              </a:ext>
            </a:extLst>
          </p:cNvPr>
          <p:cNvGrpSpPr/>
          <p:nvPr/>
        </p:nvGrpSpPr>
        <p:grpSpPr>
          <a:xfrm>
            <a:off x="6961906" y="4968380"/>
            <a:ext cx="4975606" cy="1824306"/>
            <a:chOff x="564959" y="2390447"/>
            <a:chExt cx="2404577" cy="957265"/>
          </a:xfrm>
        </p:grpSpPr>
        <p:sp>
          <p:nvSpPr>
            <p:cNvPr id="24" name="Прямоугольник: скругленные углы 54">
              <a:extLst>
                <a:ext uri="{FF2B5EF4-FFF2-40B4-BE49-F238E27FC236}">
                  <a16:creationId xmlns:a16="http://schemas.microsoft.com/office/drawing/2014/main" id="{278AF6FF-3419-45E6-AEA6-96EDBBC7CBEE}"/>
                </a:ext>
              </a:extLst>
            </p:cNvPr>
            <p:cNvSpPr/>
            <p:nvPr/>
          </p:nvSpPr>
          <p:spPr>
            <a:xfrm>
              <a:off x="564959" y="2427451"/>
              <a:ext cx="2350476" cy="92026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254D7E-D4E7-4596-9FF1-706FAD7292C8}"/>
                </a:ext>
              </a:extLst>
            </p:cNvPr>
            <p:cNvSpPr txBox="1"/>
            <p:nvPr/>
          </p:nvSpPr>
          <p:spPr>
            <a:xfrm>
              <a:off x="1180481" y="2390447"/>
              <a:ext cx="1789055" cy="244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6" name="Прямая со стрелкой 35"/>
          <p:cNvCxnSpPr/>
          <p:nvPr/>
        </p:nvCxnSpPr>
        <p:spPr>
          <a:xfrm flipV="1">
            <a:off x="4727275" y="1255638"/>
            <a:ext cx="1768416" cy="1142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4663400" y="2906175"/>
            <a:ext cx="1906438" cy="17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cxnSpLocks/>
          </p:cNvCxnSpPr>
          <p:nvPr/>
        </p:nvCxnSpPr>
        <p:spPr>
          <a:xfrm>
            <a:off x="4638589" y="3179366"/>
            <a:ext cx="2079337" cy="1095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638589" y="3614031"/>
            <a:ext cx="2188323" cy="2277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трелка влево 45"/>
          <p:cNvSpPr/>
          <p:nvPr/>
        </p:nvSpPr>
        <p:spPr>
          <a:xfrm>
            <a:off x="5145038" y="5165656"/>
            <a:ext cx="1749371" cy="345056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E254D7E-D4E7-4596-9FF1-706FAD7292C8}"/>
              </a:ext>
            </a:extLst>
          </p:cNvPr>
          <p:cNvSpPr txBox="1"/>
          <p:nvPr/>
        </p:nvSpPr>
        <p:spPr>
          <a:xfrm>
            <a:off x="2522684" y="1009768"/>
            <a:ext cx="3701954" cy="175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C9C4B98-8DB2-40D1-8457-F8C97BC26FD1}"/>
              </a:ext>
            </a:extLst>
          </p:cNvPr>
          <p:cNvSpPr/>
          <p:nvPr/>
        </p:nvSpPr>
        <p:spPr>
          <a:xfrm>
            <a:off x="6883112" y="2420118"/>
            <a:ext cx="487969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ds35.002.1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 эндокринной системы, новообразования эндокринных желез доброкачественные,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неопределенного и неизвестного характера, расстройства питания, другие нарушения обмена веществ (подуровень 1)</a:t>
            </a:r>
            <a:endParaRPr lang="ru-RU" sz="1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3AAFF60-3397-47A8-B4BF-E33F8C19AD7D}"/>
              </a:ext>
            </a:extLst>
          </p:cNvPr>
          <p:cNvSpPr/>
          <p:nvPr/>
        </p:nvSpPr>
        <p:spPr>
          <a:xfrm>
            <a:off x="6814292" y="3753672"/>
            <a:ext cx="50628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ds35.002.2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 эндокринной системы, новообразования эндокринных желез доброкачественные,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неопределенного и неизвестного характера, расстройства питания, другие нарушения обмена веществ (подуровень 2) (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 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глюкагоноподобного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пептида-1 «ГПП-1» )</a:t>
            </a:r>
            <a:endParaRPr lang="ru-RU" sz="1400" i="1" dirty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5B4D62D-CD0C-4663-AB9B-B52475E7D10A}"/>
              </a:ext>
            </a:extLst>
          </p:cNvPr>
          <p:cNvSpPr/>
          <p:nvPr/>
        </p:nvSpPr>
        <p:spPr>
          <a:xfrm>
            <a:off x="7057244" y="5167090"/>
            <a:ext cx="487164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ds35.002 .3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 эндокринной системы, новообразования эндокринных желез доброкачественные,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неопределенного и неизвестного характера, расстройства питания, другие нарушения обмена веществ (подуровень 3) (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Гиполипидэмическая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 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дислипидэмии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(ДЛП) малой интерферирующей 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рибонклеиновой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кислотой (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миРНК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 «</a:t>
            </a:r>
            <a:r>
              <a:rPr lang="ru-RU" sz="14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pbnkk</a:t>
            </a:r>
            <a:r>
              <a:rPr lang="ru-RU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1400" i="1" dirty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Стрелка влево 45">
            <a:extLst>
              <a:ext uri="{FF2B5EF4-FFF2-40B4-BE49-F238E27FC236}">
                <a16:creationId xmlns:a16="http://schemas.microsoft.com/office/drawing/2014/main" id="{1FAC1231-59DD-45FF-B1E4-6FF98C746A59}"/>
              </a:ext>
            </a:extLst>
          </p:cNvPr>
          <p:cNvSpPr/>
          <p:nvPr/>
        </p:nvSpPr>
        <p:spPr>
          <a:xfrm>
            <a:off x="5116521" y="4647313"/>
            <a:ext cx="1749371" cy="345056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238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298868F-D39B-4ADB-AD92-DC83191D07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432588"/>
              </p:ext>
            </p:extLst>
          </p:nvPr>
        </p:nvGraphicFramePr>
        <p:xfrm>
          <a:off x="1946366" y="1589174"/>
          <a:ext cx="8438605" cy="3413760"/>
        </p:xfrm>
        <a:graphic>
          <a:graphicData uri="http://schemas.openxmlformats.org/drawingml/2006/table">
            <a:tbl>
              <a:tblPr bandRow="1"/>
              <a:tblGrid>
                <a:gridCol w="1471292">
                  <a:extLst>
                    <a:ext uri="{9D8B030D-6E8A-4147-A177-3AD203B41FA5}">
                      <a16:colId xmlns:a16="http://schemas.microsoft.com/office/drawing/2014/main" val="690923206"/>
                    </a:ext>
                  </a:extLst>
                </a:gridCol>
                <a:gridCol w="1164772">
                  <a:extLst>
                    <a:ext uri="{9D8B030D-6E8A-4147-A177-3AD203B41FA5}">
                      <a16:colId xmlns:a16="http://schemas.microsoft.com/office/drawing/2014/main" val="3011253538"/>
                    </a:ext>
                  </a:extLst>
                </a:gridCol>
                <a:gridCol w="1757376">
                  <a:extLst>
                    <a:ext uri="{9D8B030D-6E8A-4147-A177-3AD203B41FA5}">
                      <a16:colId xmlns:a16="http://schemas.microsoft.com/office/drawing/2014/main" val="112248971"/>
                    </a:ext>
                  </a:extLst>
                </a:gridCol>
                <a:gridCol w="1068820">
                  <a:extLst>
                    <a:ext uri="{9D8B030D-6E8A-4147-A177-3AD203B41FA5}">
                      <a16:colId xmlns:a16="http://schemas.microsoft.com/office/drawing/2014/main" val="2661823987"/>
                    </a:ext>
                  </a:extLst>
                </a:gridCol>
                <a:gridCol w="1426869">
                  <a:extLst>
                    <a:ext uri="{9D8B030D-6E8A-4147-A177-3AD203B41FA5}">
                      <a16:colId xmlns:a16="http://schemas.microsoft.com/office/drawing/2014/main" val="1778200002"/>
                    </a:ext>
                  </a:extLst>
                </a:gridCol>
                <a:gridCol w="1549476">
                  <a:extLst>
                    <a:ext uri="{9D8B030D-6E8A-4147-A177-3AD203B41FA5}">
                      <a16:colId xmlns:a16="http://schemas.microsoft.com/office/drawing/2014/main" val="2665675781"/>
                    </a:ext>
                  </a:extLst>
                </a:gridCol>
              </a:tblGrid>
              <a:tr h="5410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введений на пациента в год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Стоимость введения руб. (ГРЛС + НДС)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Стоимость годовой терапии руб. (ГРЛС + НДС)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Разница по сравнению с инклисираном, руб.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Разница по сравнению с инклисираном, 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535691"/>
                  </a:ext>
                </a:extLst>
              </a:tr>
              <a:tr h="11112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1й год терапии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249153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Алирокумаб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14 630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380 380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60 280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430892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Эволокумаб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13 539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352 021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31 921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947152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Инклисиран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3**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106 700*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320 100*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618473"/>
                  </a:ext>
                </a:extLst>
              </a:tr>
              <a:tr h="11112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и последующие годы терапии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771413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Алирокумаб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14 630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380 380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166 980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476283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Эволокумаб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13 539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352 021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138 621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39%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819822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Инклисиран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106 700*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213 400*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433686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8A160CC-6C8F-4749-B1D1-C847BD42EEBB}"/>
              </a:ext>
            </a:extLst>
          </p:cNvPr>
          <p:cNvSpPr txBox="1">
            <a:spLocks/>
          </p:cNvSpPr>
          <p:nvPr/>
        </p:nvSpPr>
        <p:spPr>
          <a:xfrm>
            <a:off x="1575486" y="0"/>
            <a:ext cx="10616513" cy="809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анализу стоимости курсовых схем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408FBD4-DA25-411F-8DAA-8E508A250467}"/>
              </a:ext>
            </a:extLst>
          </p:cNvPr>
          <p:cNvSpPr/>
          <p:nvPr/>
        </p:nvSpPr>
        <p:spPr>
          <a:xfrm>
            <a:off x="1946366" y="5135880"/>
            <a:ext cx="850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*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цена на основании протокола комиссии ЖНВЛП от 27.08.2024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**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если первая инъекция препарата проведена в 1 квартал текущего года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19DFB0-28C9-4017-89BE-B360077B8055}"/>
              </a:ext>
            </a:extLst>
          </p:cNvPr>
          <p:cNvSpPr/>
          <p:nvPr/>
        </p:nvSpPr>
        <p:spPr>
          <a:xfrm>
            <a:off x="2882538" y="9428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Сравнение стоимости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гиполипидемической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терапии, 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одного пациента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95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4514;p24">
            <a:extLst>
              <a:ext uri="{FF2B5EF4-FFF2-40B4-BE49-F238E27FC236}">
                <a16:creationId xmlns:a16="http://schemas.microsoft.com/office/drawing/2014/main" id="{E47E2319-90ED-48CB-943B-FEDFBB649F70}"/>
              </a:ext>
            </a:extLst>
          </p:cNvPr>
          <p:cNvSpPr txBox="1"/>
          <p:nvPr/>
        </p:nvSpPr>
        <p:spPr>
          <a:xfrm>
            <a:off x="2802138" y="2801385"/>
            <a:ext cx="4576965" cy="5489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ru-RU" b="1" i="0" u="none" strike="noStrike" cap="none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BY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Экономия </a:t>
            </a:r>
            <a:r>
              <a:rPr lang="ru-RU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за 1</a:t>
            </a:r>
            <a:r>
              <a:rPr lang="ru-BY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год</a:t>
            </a:r>
            <a:r>
              <a:rPr lang="ru-RU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ru-BY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800 случаев)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89 </a:t>
            </a:r>
            <a:r>
              <a:rPr lang="ru-BY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1" i="0" u="none" strike="noStrike" cap="none" dirty="0">
              <a:solidFill>
                <a:schemeClr val="bg2"/>
              </a:solidFill>
              <a:sym typeface="Arial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EDD68BE-C928-42CB-9F82-2BCE27A91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109" y="3652274"/>
            <a:ext cx="9008259" cy="2170576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7E6F1C8-9477-4130-9FFB-417B161877E1}"/>
              </a:ext>
            </a:extLst>
          </p:cNvPr>
          <p:cNvSpPr txBox="1">
            <a:spLocks/>
          </p:cNvSpPr>
          <p:nvPr/>
        </p:nvSpPr>
        <p:spPr>
          <a:xfrm>
            <a:off x="1575486" y="0"/>
            <a:ext cx="10616513" cy="809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анализу стоимости курсовых схем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Google Shape;4515;p24">
            <a:extLst>
              <a:ext uri="{FF2B5EF4-FFF2-40B4-BE49-F238E27FC236}">
                <a16:creationId xmlns:a16="http://schemas.microsoft.com/office/drawing/2014/main" id="{DCF27C7E-CB77-46FA-B19A-3B289044A7F9}"/>
              </a:ext>
            </a:extLst>
          </p:cNvPr>
          <p:cNvSpPr txBox="1"/>
          <p:nvPr/>
        </p:nvSpPr>
        <p:spPr>
          <a:xfrm>
            <a:off x="194391" y="3219718"/>
            <a:ext cx="2441006" cy="15995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80000" tIns="45700" rIns="91425" bIns="45700" anchor="ctr" anchorCtr="0">
            <a:noAutofit/>
          </a:bodyPr>
          <a:lstStyle/>
          <a:p>
            <a:pPr lvl="0">
              <a:lnSpc>
                <a:spcPct val="114000"/>
              </a:lnSpc>
              <a:buClr>
                <a:srgbClr val="000000"/>
              </a:buClr>
              <a:buSzPts val="1800"/>
            </a:pPr>
            <a:r>
              <a:rPr lang="ru-BY" sz="1400" b="1" dirty="0">
                <a:solidFill>
                  <a:srgbClr val="102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КСГ </a:t>
            </a:r>
            <a:r>
              <a:rPr lang="en-US" sz="1400" b="1" dirty="0">
                <a:solidFill>
                  <a:srgbClr val="102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ds21.006</a:t>
            </a:r>
            <a:r>
              <a:rPr lang="ru-RU" sz="1400" b="1" dirty="0">
                <a:solidFill>
                  <a:srgbClr val="102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_тариф</a:t>
            </a:r>
          </a:p>
          <a:p>
            <a:pPr lvl="0">
              <a:lnSpc>
                <a:spcPct val="114000"/>
              </a:lnSpc>
              <a:buClr>
                <a:srgbClr val="000000"/>
              </a:buClr>
              <a:buSzPts val="1800"/>
            </a:pPr>
            <a:r>
              <a:rPr lang="ru-RU" sz="1400" b="1" dirty="0">
                <a:solidFill>
                  <a:srgbClr val="102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56 091 (ФФОМС), </a:t>
            </a:r>
          </a:p>
          <a:p>
            <a:pPr lvl="0">
              <a:lnSpc>
                <a:spcPct val="114000"/>
              </a:lnSpc>
              <a:buClr>
                <a:srgbClr val="000000"/>
              </a:buClr>
              <a:buSzPts val="1800"/>
            </a:pPr>
            <a:r>
              <a:rPr lang="ru-RU" sz="1400" b="1" dirty="0">
                <a:solidFill>
                  <a:srgbClr val="102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59 288 (ТФОМС МО) </a:t>
            </a:r>
            <a:endParaRPr lang="ru-BY" sz="1400" b="1" dirty="0">
              <a:solidFill>
                <a:srgbClr val="102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buSzPts val="1800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56 091 х 8 КСГ=448 728</a:t>
            </a:r>
            <a:r>
              <a:rPr lang="ru-BY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руб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56 091 х 6КСГ =336 546</a:t>
            </a:r>
            <a:r>
              <a:rPr lang="ru-BY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руб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14000"/>
              </a:lnSpc>
              <a:buSzPts val="1800"/>
            </a:pPr>
            <a:r>
              <a:rPr lang="ru-BY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56 091 х 3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КСГ</a:t>
            </a:r>
            <a:r>
              <a:rPr lang="ru-BY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168 273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BY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4514;p24">
            <a:extLst>
              <a:ext uri="{FF2B5EF4-FFF2-40B4-BE49-F238E27FC236}">
                <a16:creationId xmlns:a16="http://schemas.microsoft.com/office/drawing/2014/main" id="{722C5C49-87C3-4A8E-8526-31E2D9EA8EFD}"/>
              </a:ext>
            </a:extLst>
          </p:cNvPr>
          <p:cNvSpPr txBox="1"/>
          <p:nvPr/>
        </p:nvSpPr>
        <p:spPr>
          <a:xfrm>
            <a:off x="2931971" y="2081216"/>
            <a:ext cx="9044569" cy="33010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ru-RU" b="1" i="0" u="none" strike="noStrike" cap="none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BY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Экономия на 2 год</a:t>
            </a:r>
            <a:r>
              <a:rPr lang="ru-RU" sz="1600" b="1" i="0" u="none" strike="noStrike" cap="none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ru-BY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800 случаев)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BY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134 млн. рублей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1" i="0" u="none" strike="noStrike" cap="none" dirty="0">
              <a:solidFill>
                <a:schemeClr val="bg2"/>
              </a:solidFill>
              <a:sym typeface="Arial"/>
            </a:endParaRPr>
          </a:p>
        </p:txBody>
      </p:sp>
      <p:sp>
        <p:nvSpPr>
          <p:cNvPr id="8" name="Google Shape;4501;p24">
            <a:extLst>
              <a:ext uri="{FF2B5EF4-FFF2-40B4-BE49-F238E27FC236}">
                <a16:creationId xmlns:a16="http://schemas.microsoft.com/office/drawing/2014/main" id="{3DAAA250-C10A-4860-A9A1-380B2C7BBEBA}"/>
              </a:ext>
            </a:extLst>
          </p:cNvPr>
          <p:cNvSpPr txBox="1"/>
          <p:nvPr/>
        </p:nvSpPr>
        <p:spPr>
          <a:xfrm>
            <a:off x="2407510" y="4304047"/>
            <a:ext cx="3298760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BY" sz="1600" b="1" dirty="0">
                <a:solidFill>
                  <a:srgbClr val="102AEA"/>
                </a:solidFill>
              </a:rPr>
              <a:t>Частота инъекций</a:t>
            </a:r>
            <a:endParaRPr sz="1600" b="1" i="0" u="none" strike="noStrike" cap="none" dirty="0">
              <a:solidFill>
                <a:srgbClr val="102AEA"/>
              </a:solidFill>
              <a:sym typeface="Arial"/>
            </a:endParaRPr>
          </a:p>
        </p:txBody>
      </p:sp>
      <p:sp>
        <p:nvSpPr>
          <p:cNvPr id="30" name="Google Shape;4509;p24">
            <a:extLst>
              <a:ext uri="{FF2B5EF4-FFF2-40B4-BE49-F238E27FC236}">
                <a16:creationId xmlns:a16="http://schemas.microsoft.com/office/drawing/2014/main" id="{B2782BFE-03B0-4882-8C7F-8B3A30663562}"/>
              </a:ext>
            </a:extLst>
          </p:cNvPr>
          <p:cNvSpPr/>
          <p:nvPr/>
        </p:nvSpPr>
        <p:spPr>
          <a:xfrm>
            <a:off x="4271059" y="5968436"/>
            <a:ext cx="180000" cy="180000"/>
          </a:xfrm>
          <a:prstGeom prst="ellipse">
            <a:avLst/>
          </a:prstGeom>
          <a:solidFill>
            <a:srgbClr val="8C9AA6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510;p24">
            <a:extLst>
              <a:ext uri="{FF2B5EF4-FFF2-40B4-BE49-F238E27FC236}">
                <a16:creationId xmlns:a16="http://schemas.microsoft.com/office/drawing/2014/main" id="{84503945-19C7-4EA8-B4C9-AD0B8FAC1CEE}"/>
              </a:ext>
            </a:extLst>
          </p:cNvPr>
          <p:cNvSpPr/>
          <p:nvPr/>
        </p:nvSpPr>
        <p:spPr>
          <a:xfrm>
            <a:off x="4271059" y="6512598"/>
            <a:ext cx="180000" cy="180000"/>
          </a:xfrm>
          <a:prstGeom prst="ellipse">
            <a:avLst/>
          </a:prstGeom>
          <a:solidFill>
            <a:srgbClr val="79A711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508;p24">
            <a:extLst>
              <a:ext uri="{FF2B5EF4-FFF2-40B4-BE49-F238E27FC236}">
                <a16:creationId xmlns:a16="http://schemas.microsoft.com/office/drawing/2014/main" id="{DC590D53-4FB6-43F4-AEF7-6FDFE163EA36}"/>
              </a:ext>
            </a:extLst>
          </p:cNvPr>
          <p:cNvSpPr/>
          <p:nvPr/>
        </p:nvSpPr>
        <p:spPr>
          <a:xfrm>
            <a:off x="4637183" y="5852314"/>
            <a:ext cx="2848281" cy="273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BY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BY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флиберцептом</a:t>
            </a:r>
            <a:endParaRPr lang="ru-RU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ru-BY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BY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Фарицимабом</a:t>
            </a:r>
            <a:endParaRPr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3" name="Google Shape;4507;p24">
            <a:extLst>
              <a:ext uri="{FF2B5EF4-FFF2-40B4-BE49-F238E27FC236}">
                <a16:creationId xmlns:a16="http://schemas.microsoft.com/office/drawing/2014/main" id="{DEBC6211-144C-4843-B1DA-AF08A544F2B2}"/>
              </a:ext>
            </a:extLst>
          </p:cNvPr>
          <p:cNvSpPr/>
          <p:nvPr/>
        </p:nvSpPr>
        <p:spPr>
          <a:xfrm>
            <a:off x="6315870" y="6200626"/>
            <a:ext cx="180000" cy="180000"/>
          </a:xfrm>
          <a:prstGeom prst="ellipse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506;p24">
            <a:extLst>
              <a:ext uri="{FF2B5EF4-FFF2-40B4-BE49-F238E27FC236}">
                <a16:creationId xmlns:a16="http://schemas.microsoft.com/office/drawing/2014/main" id="{719AD573-4694-45DC-BA7B-577A2B86D08D}"/>
              </a:ext>
            </a:extLst>
          </p:cNvPr>
          <p:cNvSpPr/>
          <p:nvPr/>
        </p:nvSpPr>
        <p:spPr>
          <a:xfrm>
            <a:off x="6472595" y="6152617"/>
            <a:ext cx="2097288" cy="686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BY" sz="16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Без госпитализации</a:t>
            </a:r>
            <a:endParaRPr sz="16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1BA15BC5-775D-420D-A7E4-2D625790414E}"/>
              </a:ext>
            </a:extLst>
          </p:cNvPr>
          <p:cNvSpPr/>
          <p:nvPr/>
        </p:nvSpPr>
        <p:spPr>
          <a:xfrm>
            <a:off x="2802138" y="813125"/>
            <a:ext cx="9249299" cy="12311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Oswald"/>
                <a:cs typeface="Times New Roman" panose="02020603050405020304" pitchFamily="18" charset="0"/>
                <a:sym typeface="Oswald"/>
              </a:rPr>
              <a:t>Рациональное использование средств ОМС </a:t>
            </a:r>
            <a:r>
              <a:rPr lang="ru-BY" b="1" dirty="0">
                <a:latin typeface="Times New Roman" panose="02020603050405020304" pitchFamily="18" charset="0"/>
                <a:ea typeface="Oswald"/>
                <a:cs typeface="Times New Roman" panose="02020603050405020304" pitchFamily="18" charset="0"/>
                <a:sym typeface="Oswald"/>
              </a:rPr>
              <a:t>при использовании препарата с меньшей кратностью введения</a:t>
            </a:r>
            <a:r>
              <a:rPr lang="ru-RU" b="1" dirty="0">
                <a:latin typeface="Times New Roman" panose="02020603050405020304" pitchFamily="18" charset="0"/>
                <a:ea typeface="Oswald"/>
                <a:cs typeface="Times New Roman" panose="02020603050405020304" pitchFamily="18" charset="0"/>
                <a:sym typeface="Oswald"/>
              </a:rPr>
              <a:t> 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возрастная </a:t>
            </a:r>
            <a:r>
              <a:rPr lang="ru-RU" alt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макуллярная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дистрофия глаза (</a:t>
            </a:r>
            <a:r>
              <a:rPr lang="ru-RU" alt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нВМД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и диабетический </a:t>
            </a:r>
            <a:r>
              <a:rPr lang="ru-RU" alt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макуллярный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отек (ДМО) </a:t>
            </a:r>
            <a:r>
              <a:rPr lang="ru-RU" b="1" dirty="0">
                <a:latin typeface="Times New Roman" panose="02020603050405020304" pitchFamily="18" charset="0"/>
                <a:ea typeface="Oswald"/>
                <a:cs typeface="Times New Roman" panose="02020603050405020304" pitchFamily="18" charset="0"/>
                <a:sym typeface="Oswald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интравитреальное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введение лекарственных препаратов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авая фигурная скобка 36">
            <a:extLst>
              <a:ext uri="{FF2B5EF4-FFF2-40B4-BE49-F238E27FC236}">
                <a16:creationId xmlns:a16="http://schemas.microsoft.com/office/drawing/2014/main" id="{453D7DF1-2BAA-45ED-85D3-8FD64F5F4232}"/>
              </a:ext>
            </a:extLst>
          </p:cNvPr>
          <p:cNvSpPr/>
          <p:nvPr/>
        </p:nvSpPr>
        <p:spPr>
          <a:xfrm rot="16200000">
            <a:off x="4970966" y="1326105"/>
            <a:ext cx="539417" cy="444713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авая фигурная скобка 38">
            <a:extLst>
              <a:ext uri="{FF2B5EF4-FFF2-40B4-BE49-F238E27FC236}">
                <a16:creationId xmlns:a16="http://schemas.microsoft.com/office/drawing/2014/main" id="{C02EB788-06FB-4662-84AA-0CCBE9490899}"/>
              </a:ext>
            </a:extLst>
          </p:cNvPr>
          <p:cNvSpPr/>
          <p:nvPr/>
        </p:nvSpPr>
        <p:spPr>
          <a:xfrm rot="16200000">
            <a:off x="7087296" y="-1804848"/>
            <a:ext cx="539417" cy="8850069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998B8C5E-B486-4272-9D55-AF161B2E3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480" y="1468969"/>
            <a:ext cx="1118476" cy="931991"/>
          </a:xfrm>
          <a:prstGeom prst="rect">
            <a:avLst/>
          </a:prstGeom>
        </p:spPr>
      </p:pic>
      <p:graphicFrame>
        <p:nvGraphicFramePr>
          <p:cNvPr id="42" name="Таблица 41">
            <a:extLst>
              <a:ext uri="{FF2B5EF4-FFF2-40B4-BE49-F238E27FC236}">
                <a16:creationId xmlns:a16="http://schemas.microsoft.com/office/drawing/2014/main" id="{5C397B3F-055F-4E6E-8BEF-B07D04C33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633860"/>
              </p:ext>
            </p:extLst>
          </p:nvPr>
        </p:nvGraphicFramePr>
        <p:xfrm>
          <a:off x="296214" y="2458412"/>
          <a:ext cx="2290219" cy="497205"/>
        </p:xfrm>
        <a:graphic>
          <a:graphicData uri="http://schemas.openxmlformats.org/drawingml/2006/table">
            <a:tbl>
              <a:tblPr/>
              <a:tblGrid>
                <a:gridCol w="2290219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ВВЕДЕНИЕ = 1 КСГ</a:t>
                      </a: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= 1 законченный случай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43" name="Таблица 42">
            <a:extLst>
              <a:ext uri="{FF2B5EF4-FFF2-40B4-BE49-F238E27FC236}">
                <a16:creationId xmlns:a16="http://schemas.microsoft.com/office/drawing/2014/main" id="{FD66B934-7BC9-4323-BF4E-090E131424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388211"/>
              </p:ext>
            </p:extLst>
          </p:nvPr>
        </p:nvGraphicFramePr>
        <p:xfrm>
          <a:off x="5294811" y="4106338"/>
          <a:ext cx="1383939" cy="253365"/>
        </p:xfrm>
        <a:graphic>
          <a:graphicData uri="http://schemas.openxmlformats.org/drawingml/2006/table">
            <a:tbl>
              <a:tblPr/>
              <a:tblGrid>
                <a:gridCol w="1383939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2305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инъекций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44" name="Таблица 43">
            <a:extLst>
              <a:ext uri="{FF2B5EF4-FFF2-40B4-BE49-F238E27FC236}">
                <a16:creationId xmlns:a16="http://schemas.microsoft.com/office/drawing/2014/main" id="{BBC34ED3-44C3-46AA-84F1-AEB382816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845411"/>
              </p:ext>
            </p:extLst>
          </p:nvPr>
        </p:nvGraphicFramePr>
        <p:xfrm>
          <a:off x="5295323" y="5551792"/>
          <a:ext cx="1383427" cy="286110"/>
        </p:xfrm>
        <a:graphic>
          <a:graphicData uri="http://schemas.openxmlformats.org/drawingml/2006/table">
            <a:tbl>
              <a:tblPr/>
              <a:tblGrid>
                <a:gridCol w="1383427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2861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8 инъекций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45" name="Таблица 44">
            <a:extLst>
              <a:ext uri="{FF2B5EF4-FFF2-40B4-BE49-F238E27FC236}">
                <a16:creationId xmlns:a16="http://schemas.microsoft.com/office/drawing/2014/main" id="{A04940CC-FAF1-4456-BBE2-F5C55D0C98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818017"/>
              </p:ext>
            </p:extLst>
          </p:nvPr>
        </p:nvGraphicFramePr>
        <p:xfrm>
          <a:off x="5295324" y="4106338"/>
          <a:ext cx="1383426" cy="266269"/>
        </p:xfrm>
        <a:graphic>
          <a:graphicData uri="http://schemas.openxmlformats.org/drawingml/2006/table">
            <a:tbl>
              <a:tblPr/>
              <a:tblGrid>
                <a:gridCol w="1383426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2662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инъекций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46" name="Таблица 45">
            <a:extLst>
              <a:ext uri="{FF2B5EF4-FFF2-40B4-BE49-F238E27FC236}">
                <a16:creationId xmlns:a16="http://schemas.microsoft.com/office/drawing/2014/main" id="{2B448468-BA43-4C0C-A055-82550390A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839990"/>
              </p:ext>
            </p:extLst>
          </p:nvPr>
        </p:nvGraphicFramePr>
        <p:xfrm>
          <a:off x="9092777" y="4127559"/>
          <a:ext cx="1383426" cy="266269"/>
        </p:xfrm>
        <a:graphic>
          <a:graphicData uri="http://schemas.openxmlformats.org/drawingml/2006/table">
            <a:tbl>
              <a:tblPr/>
              <a:tblGrid>
                <a:gridCol w="1383426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2662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инъекции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47" name="Таблица 46">
            <a:extLst>
              <a:ext uri="{FF2B5EF4-FFF2-40B4-BE49-F238E27FC236}">
                <a16:creationId xmlns:a16="http://schemas.microsoft.com/office/drawing/2014/main" id="{68FF9BEA-EC67-46AF-9C31-A274468C4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656643"/>
              </p:ext>
            </p:extLst>
          </p:nvPr>
        </p:nvGraphicFramePr>
        <p:xfrm>
          <a:off x="9174891" y="5544266"/>
          <a:ext cx="1383427" cy="286110"/>
        </p:xfrm>
        <a:graphic>
          <a:graphicData uri="http://schemas.openxmlformats.org/drawingml/2006/table">
            <a:tbl>
              <a:tblPr/>
              <a:tblGrid>
                <a:gridCol w="1383427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2861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6 инъекций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294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952E9AD-125A-43C0-8A64-0BD82394B195}"/>
              </a:ext>
            </a:extLst>
          </p:cNvPr>
          <p:cNvSpPr txBox="1">
            <a:spLocks/>
          </p:cNvSpPr>
          <p:nvPr/>
        </p:nvSpPr>
        <p:spPr>
          <a:xfrm>
            <a:off x="1575486" y="0"/>
            <a:ext cx="10616513" cy="809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анализу стоимости курсовых схем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DF23C97F-3F56-419F-ADB4-D9056CF508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99819"/>
              </p:ext>
            </p:extLst>
          </p:nvPr>
        </p:nvGraphicFramePr>
        <p:xfrm>
          <a:off x="1270236" y="3442064"/>
          <a:ext cx="7791032" cy="303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998">
                  <a:extLst>
                    <a:ext uri="{9D8B030D-6E8A-4147-A177-3AD203B41FA5}">
                      <a16:colId xmlns:a16="http://schemas.microsoft.com/office/drawing/2014/main" val="237516211"/>
                    </a:ext>
                  </a:extLst>
                </a:gridCol>
                <a:gridCol w="2024407">
                  <a:extLst>
                    <a:ext uri="{9D8B030D-6E8A-4147-A177-3AD203B41FA5}">
                      <a16:colId xmlns:a16="http://schemas.microsoft.com/office/drawing/2014/main" val="4148909940"/>
                    </a:ext>
                  </a:extLst>
                </a:gridCol>
                <a:gridCol w="1558835">
                  <a:extLst>
                    <a:ext uri="{9D8B030D-6E8A-4147-A177-3AD203B41FA5}">
                      <a16:colId xmlns:a16="http://schemas.microsoft.com/office/drawing/2014/main" val="546149646"/>
                    </a:ext>
                  </a:extLst>
                </a:gridCol>
                <a:gridCol w="610084">
                  <a:extLst>
                    <a:ext uri="{9D8B030D-6E8A-4147-A177-3AD203B41FA5}">
                      <a16:colId xmlns:a16="http://schemas.microsoft.com/office/drawing/2014/main" val="2862055"/>
                    </a:ext>
                  </a:extLst>
                </a:gridCol>
                <a:gridCol w="2974708">
                  <a:extLst>
                    <a:ext uri="{9D8B030D-6E8A-4147-A177-3AD203B41FA5}">
                      <a16:colId xmlns:a16="http://schemas.microsoft.com/office/drawing/2014/main" val="3581173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схемы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препаратов на 1 введение при средней массе тела 80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346738"/>
                  </a:ext>
                </a:extLst>
              </a:tr>
              <a:tr h="41169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Sh0976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СР/ЕТ+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ATZ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b"/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Этопозид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 мг/м² в 1-3-й дни +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карбоплатин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AUC 5 в 1-й день +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атезолизумаб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1200 мг в 1-й день;  цикл 21 день</a:t>
                      </a:r>
                    </a:p>
                    <a:p>
                      <a:pPr algn="l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Цикл 21 день №4,  затем продолжение лечения </a:t>
                      </a: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Атезолизумабом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Средняя длительность терапии 4,7 мес.</a:t>
                      </a:r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ds19.128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algn="ctr" defTabSz="457200" rtl="0" eaLnBrk="1" fontAlgn="b" latinLnBrk="0" hangingPunct="1"/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st19.156</a:t>
                      </a:r>
                    </a:p>
                    <a:p>
                      <a:pPr marL="0" algn="ctr" defTabSz="4572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Этопозид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575,86*12 введений = 6 910,37руб.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042385"/>
                  </a:ext>
                </a:extLst>
              </a:tr>
              <a:tr h="436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Карбоплатин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4464,14*4 введения =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17 856,56руб.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947208"/>
                  </a:ext>
                </a:extLst>
              </a:tr>
              <a:tr h="3384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Атезолизумаб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265 657,71*7 введений = 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1 859 603,97руб.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547478"/>
                  </a:ext>
                </a:extLst>
              </a:tr>
              <a:tr h="394335"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1099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СР/ЕТ+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Durv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b"/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Этопозид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80-100 мг/м² в 1-3-й дни +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карбоплатин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AUC 5-6 в 1-й день +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дурвалумаб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1500 мг в 1-й день; цикл 21 день</a:t>
                      </a:r>
                    </a:p>
                    <a:p>
                      <a:pPr algn="l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Цикл 21 день №4,  затем продолжение лечения </a:t>
                      </a: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Дурвалумабом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Каждые 4 </a:t>
                      </a:r>
                      <a:r>
                        <a:rPr lang="ru-RU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нед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Средняя длительность терапии 6,4 мес.</a:t>
                      </a:r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ds19.132</a:t>
                      </a:r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algn="ctr" defTabSz="457200" rtl="0" eaLnBrk="1" fontAlgn="b" latinLnBrk="0" hangingPunct="1"/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st19.160</a:t>
                      </a:r>
                    </a:p>
                    <a:p>
                      <a:pPr marL="0" algn="ctr" defTabSz="4572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Этопозид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575,86*12 введений = 6 910,37руб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309321"/>
                  </a:ext>
                </a:extLst>
              </a:tr>
              <a:tr h="394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Карбоплатин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4464,14*4 введения =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17 856,56руб.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869218"/>
                  </a:ext>
                </a:extLst>
              </a:tr>
              <a:tr h="394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Дурвалумаб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521 337,51*7 введений = 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3 649 362,54 руб.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117059"/>
                  </a:ext>
                </a:extLst>
              </a:tr>
            </a:tbl>
          </a:graphicData>
        </a:graphic>
      </p:graphicFrame>
      <p:sp>
        <p:nvSpPr>
          <p:cNvPr id="13" name="Правая фигурная скобка 12">
            <a:extLst>
              <a:ext uri="{FF2B5EF4-FFF2-40B4-BE49-F238E27FC236}">
                <a16:creationId xmlns:a16="http://schemas.microsoft.com/office/drawing/2014/main" id="{A47FF362-4F86-4665-874B-D1261C34FAE9}"/>
              </a:ext>
            </a:extLst>
          </p:cNvPr>
          <p:cNvSpPr/>
          <p:nvPr/>
        </p:nvSpPr>
        <p:spPr>
          <a:xfrm>
            <a:off x="9199389" y="3934282"/>
            <a:ext cx="600892" cy="1132114"/>
          </a:xfrm>
          <a:prstGeom prst="rightBrace">
            <a:avLst>
              <a:gd name="adj1" fmla="val 8333"/>
              <a:gd name="adj2" fmla="val 51493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фигурная скобка 13">
            <a:extLst>
              <a:ext uri="{FF2B5EF4-FFF2-40B4-BE49-F238E27FC236}">
                <a16:creationId xmlns:a16="http://schemas.microsoft.com/office/drawing/2014/main" id="{8A42D940-9DC2-4BFE-A816-F7168726905E}"/>
              </a:ext>
            </a:extLst>
          </p:cNvPr>
          <p:cNvSpPr/>
          <p:nvPr/>
        </p:nvSpPr>
        <p:spPr>
          <a:xfrm>
            <a:off x="9199389" y="5240383"/>
            <a:ext cx="600892" cy="1132114"/>
          </a:xfrm>
          <a:prstGeom prst="rightBrace">
            <a:avLst>
              <a:gd name="adj1" fmla="val 8333"/>
              <a:gd name="adj2" fmla="val 51493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D2B62B8-24A7-4B8C-AB43-CB4CB5B87170}"/>
              </a:ext>
            </a:extLst>
          </p:cNvPr>
          <p:cNvSpPr/>
          <p:nvPr/>
        </p:nvSpPr>
        <p:spPr>
          <a:xfrm>
            <a:off x="9909529" y="4174288"/>
            <a:ext cx="2242065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Цена курса на 1 пациента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1 884 370,9 рублей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37644F7-6023-4916-9E5D-62403FB9E909}"/>
              </a:ext>
            </a:extLst>
          </p:cNvPr>
          <p:cNvSpPr/>
          <p:nvPr/>
        </p:nvSpPr>
        <p:spPr>
          <a:xfrm>
            <a:off x="9869951" y="5544830"/>
            <a:ext cx="224206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Цена курса на 1 пациента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3 674 129,47 рублей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67BF685-7F5F-4F31-94E9-21B39396B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486" y="1153386"/>
            <a:ext cx="1240027" cy="179720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3F0EA46-FEC2-41CB-B2FE-7C23695FA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440" y="1094043"/>
            <a:ext cx="2923903" cy="1915886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3CD0D53-2C33-41F6-AFB7-FC29B31C1C15}"/>
              </a:ext>
            </a:extLst>
          </p:cNvPr>
          <p:cNvSpPr/>
          <p:nvPr/>
        </p:nvSpPr>
        <p:spPr>
          <a:xfrm>
            <a:off x="6774273" y="1010888"/>
            <a:ext cx="53863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стоимости курсов лечения с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распространенным мелкоклеточным раком легкого.</a:t>
            </a:r>
          </a:p>
          <a:p>
            <a:pPr algn="ctr"/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Атезолизумаб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Дурвалумаб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76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257D0B-4A07-4C75-9EFA-CEE232DC3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172" y="1655981"/>
            <a:ext cx="9669656" cy="403860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B3F0264-AE27-4014-B35E-7F4605032314}"/>
              </a:ext>
            </a:extLst>
          </p:cNvPr>
          <p:cNvSpPr txBox="1">
            <a:spLocks/>
          </p:cNvSpPr>
          <p:nvPr/>
        </p:nvSpPr>
        <p:spPr>
          <a:xfrm>
            <a:off x="1584960" y="0"/>
            <a:ext cx="10607040" cy="1009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база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326 ФЗ от 29.11.2020  «Об обязательном медицинском страховании»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F4DE32-43F7-4533-864C-4563465CA5F3}"/>
              </a:ext>
            </a:extLst>
          </p:cNvPr>
          <p:cNvSpPr txBox="1"/>
          <p:nvPr/>
        </p:nvSpPr>
        <p:spPr>
          <a:xfrm>
            <a:off x="832684" y="1009650"/>
            <a:ext cx="10267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</a:t>
            </a:r>
            <a:r>
              <a:rPr lang="ru-RU" b="1" i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ПОЛНОМОЧИЯ РОССИЙСКОЙ ФЕДЕРАЦИИ И СУБЪЕКТОВ РОССИЙСКОЙ ФЕДЕРАЦИИ В СФЕРЕ ОБЯЗАТЕЛЬНОГО МЕДИЦИНСКОГО СТРАХОВАНИЯ</a:t>
            </a:r>
            <a:endParaRPr lang="ru-RU" sz="1600" b="1" i="0" dirty="0">
              <a:solidFill>
                <a:srgbClr val="44444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41E260AF-1F86-4A30-B86F-618C9D084D2C}"/>
              </a:ext>
            </a:extLst>
          </p:cNvPr>
          <p:cNvSpPr txBox="1">
            <a:spLocks/>
          </p:cNvSpPr>
          <p:nvPr/>
        </p:nvSpPr>
        <p:spPr>
          <a:xfrm>
            <a:off x="1261172" y="5784653"/>
            <a:ext cx="9195779" cy="947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 Соответствии с п. 7 ч. 1 ст. 6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 Российской Федерации в сфере обязательного медицинского страхования, переданные для осуществления органам государственной власти субъектов Российской Федерации</a:t>
            </a:r>
          </a:p>
          <a:p>
            <a:pPr marL="45720" indent="0">
              <a:buFont typeface="Corbel" pitchFamily="34" charset="0"/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государственной власти субъектов Федерации должны обеспечивать права граждан в сфере обязательного медицинского страхования на территориях субъектов Федерации.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20107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5">
            <a:extLst>
              <a:ext uri="{FF2B5EF4-FFF2-40B4-BE49-F238E27FC236}">
                <a16:creationId xmlns:a16="http://schemas.microsoft.com/office/drawing/2014/main" id="{787668E1-2210-46C1-B37F-10CCCF38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292958"/>
              </p:ext>
            </p:extLst>
          </p:nvPr>
        </p:nvGraphicFramePr>
        <p:xfrm>
          <a:off x="334711" y="1262031"/>
          <a:ext cx="7381772" cy="1603087"/>
        </p:xfrm>
        <a:graphic>
          <a:graphicData uri="http://schemas.openxmlformats.org/drawingml/2006/table">
            <a:tbl>
              <a:tblPr firstRow="1" bandRow="1"/>
              <a:tblGrid>
                <a:gridCol w="1845443">
                  <a:extLst>
                    <a:ext uri="{9D8B030D-6E8A-4147-A177-3AD203B41FA5}">
                      <a16:colId xmlns:a16="http://schemas.microsoft.com/office/drawing/2014/main" val="2814523927"/>
                    </a:ext>
                  </a:extLst>
                </a:gridCol>
                <a:gridCol w="1845443">
                  <a:extLst>
                    <a:ext uri="{9D8B030D-6E8A-4147-A177-3AD203B41FA5}">
                      <a16:colId xmlns:a16="http://schemas.microsoft.com/office/drawing/2014/main" val="625668389"/>
                    </a:ext>
                  </a:extLst>
                </a:gridCol>
                <a:gridCol w="1845443">
                  <a:extLst>
                    <a:ext uri="{9D8B030D-6E8A-4147-A177-3AD203B41FA5}">
                      <a16:colId xmlns:a16="http://schemas.microsoft.com/office/drawing/2014/main" val="3119092475"/>
                    </a:ext>
                  </a:extLst>
                </a:gridCol>
                <a:gridCol w="1845443">
                  <a:extLst>
                    <a:ext uri="{9D8B030D-6E8A-4147-A177-3AD203B41FA5}">
                      <a16:colId xmlns:a16="http://schemas.microsoft.com/office/drawing/2014/main" val="54379391"/>
                    </a:ext>
                  </a:extLst>
                </a:gridCol>
              </a:tblGrid>
              <a:tr h="2336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Распределение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СР/ЕТ+ 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ATZ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СР/ЕТ+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Durv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862676"/>
                  </a:ext>
                </a:extLst>
              </a:tr>
              <a:tr h="233613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Доля1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70,00%</a:t>
                      </a:r>
                      <a:r>
                        <a:rPr lang="ru-RU" sz="1200" b="1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30,00%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31187"/>
                  </a:ext>
                </a:extLst>
              </a:tr>
              <a:tr h="233613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Доля2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90,00%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10,00%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604972"/>
                  </a:ext>
                </a:extLst>
              </a:tr>
              <a:tr h="23361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676597"/>
                  </a:ext>
                </a:extLst>
              </a:tr>
              <a:tr h="233613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1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7 194 116 236,24 ₽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5 446 799 260,74 ₽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12 640 915 496,99 рублей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66946"/>
                  </a:ext>
                </a:extLst>
              </a:tr>
              <a:tr h="222771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2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9 249 578 018,03 ₽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1 815 599 753,58 ₽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11 065 177 771,61 рублей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532259"/>
                  </a:ext>
                </a:extLst>
              </a:tr>
              <a:tr h="212251">
                <a:tc>
                  <a:txBody>
                    <a:bodyPr/>
                    <a:lstStyle/>
                    <a:p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Экономия</a:t>
                      </a: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1 575 737 725,38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425" marR="82425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577403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949BA1B-9E16-44BB-83C3-C6108378FC47}"/>
              </a:ext>
            </a:extLst>
          </p:cNvPr>
          <p:cNvSpPr/>
          <p:nvPr/>
        </p:nvSpPr>
        <p:spPr>
          <a:xfrm>
            <a:off x="7878648" y="1026491"/>
            <a:ext cx="4275907" cy="3100114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marL="239778" indent="-239778" defTabSz="1218072">
              <a:spcAft>
                <a:spcPts val="667"/>
              </a:spcAft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Увеличение доли пациентов, получающих курс 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+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ATZ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70% до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90%</a:t>
            </a:r>
            <a:r>
              <a:rPr lang="ru-RU" sz="1600" b="1" kern="0" baseline="30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</a:t>
            </a:r>
            <a:endParaRPr lang="ru-RU" sz="160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239778" indent="-239778" defTabSz="1218072">
              <a:spcAft>
                <a:spcPts val="667"/>
              </a:spcAft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На фоне снижения доли пациентов, получающих 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+</a:t>
            </a:r>
            <a:r>
              <a:rPr lang="en-GB" sz="1600" b="1" kern="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Durv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c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30% до 10%, позволит снизить затраты бюджета на 1 575 737 725 руб. в год</a:t>
            </a:r>
          </a:p>
          <a:p>
            <a:pPr marL="239778" indent="-239778" defTabSz="1218072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Снижение затрат на лечение 1-го пациента позволит дополнительно пролечить комбинацией 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EP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+</a:t>
            </a:r>
            <a:r>
              <a:rPr lang="en-GB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ATZ </a:t>
            </a:r>
            <a:r>
              <a:rPr lang="ru-RU" sz="1600" b="1" kern="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еще 681 пац. с распространенным МРЛ в год (+15,3%) </a:t>
            </a:r>
            <a:endParaRPr lang="ru-RU" sz="16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044F18F-C490-4458-B5C8-7A7DF36F3CDC}"/>
              </a:ext>
            </a:extLst>
          </p:cNvPr>
          <p:cNvSpPr txBox="1">
            <a:spLocks/>
          </p:cNvSpPr>
          <p:nvPr/>
        </p:nvSpPr>
        <p:spPr>
          <a:xfrm>
            <a:off x="1566563" y="86564"/>
            <a:ext cx="10616513" cy="809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анализу стоимости курсовых схем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0AF7B88-F660-48B2-BF68-8E41CD64CCDB}"/>
              </a:ext>
            </a:extLst>
          </p:cNvPr>
          <p:cNvSpPr/>
          <p:nvPr/>
        </p:nvSpPr>
        <p:spPr>
          <a:xfrm>
            <a:off x="600891" y="5812659"/>
            <a:ext cx="1143435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72">
              <a:buClr>
                <a:srgbClr val="000000"/>
              </a:buClr>
              <a:buSzPts val="1400"/>
            </a:pPr>
            <a:r>
              <a:rPr lang="en-US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1.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данным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статьи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Крысанов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И.С и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соавторы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«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Сравнительный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анализ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применения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атезолизумаба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или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дурвалумаба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у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взрослых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пациентов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распространенным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мелкоклеточным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раком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лёгкого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в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сочетании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с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платиносодержащей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химиотерапией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», ФАРМАКОЭКОНОМИКА.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Современная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фармакоэкономика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фармакоэпидемиология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№ 3 (2023)</a:t>
            </a:r>
            <a:endParaRPr lang="ru-RU" sz="11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8072">
              <a:buClr>
                <a:srgbClr val="000000"/>
              </a:buClr>
              <a:buSzPts val="1400"/>
            </a:pPr>
            <a:endParaRPr lang="ru-RU" sz="11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8072">
              <a:buClr>
                <a:srgbClr val="000000"/>
              </a:buClr>
              <a:buSzPts val="1400"/>
            </a:pPr>
            <a:r>
              <a:rPr lang="ru-RU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2,3. Доли пациентов, получающих препараты 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ATZ </a:t>
            </a:r>
            <a:r>
              <a:rPr lang="ru-RU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и </a:t>
            </a:r>
            <a:r>
              <a:rPr lang="en-US" sz="11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Durv</a:t>
            </a:r>
            <a:r>
              <a:rPr lang="ru-RU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- иллюстрация</a:t>
            </a:r>
            <a:r>
              <a:rPr lang="en-US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</a:t>
            </a:r>
            <a:r>
              <a:rPr lang="ru-RU" sz="11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гипотетической ситуации (допущение авторов исследования). Не отражает фактическую ситуацию на рынке.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DE418C9-0B83-4122-A3ED-09FB42716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762" y="2992924"/>
            <a:ext cx="6058555" cy="2537020"/>
          </a:xfrm>
          <a:prstGeom prst="rect">
            <a:avLst/>
          </a:prstGeom>
        </p:spPr>
      </p:pic>
      <p:sp>
        <p:nvSpPr>
          <p:cNvPr id="11" name="Стрелка: изогнутая вправо 10">
            <a:extLst>
              <a:ext uri="{FF2B5EF4-FFF2-40B4-BE49-F238E27FC236}">
                <a16:creationId xmlns:a16="http://schemas.microsoft.com/office/drawing/2014/main" id="{C4557565-B5B1-4344-9D8D-5F1A93396C6D}"/>
              </a:ext>
            </a:extLst>
          </p:cNvPr>
          <p:cNvSpPr/>
          <p:nvPr/>
        </p:nvSpPr>
        <p:spPr>
          <a:xfrm>
            <a:off x="2603862" y="1228674"/>
            <a:ext cx="261257" cy="3570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: изогнутая вниз 11">
            <a:extLst>
              <a:ext uri="{FF2B5EF4-FFF2-40B4-BE49-F238E27FC236}">
                <a16:creationId xmlns:a16="http://schemas.microsoft.com/office/drawing/2014/main" id="{C400EE2E-313C-47FC-AD5D-6C525778EE6F}"/>
              </a:ext>
            </a:extLst>
          </p:cNvPr>
          <p:cNvSpPr/>
          <p:nvPr/>
        </p:nvSpPr>
        <p:spPr>
          <a:xfrm>
            <a:off x="2899954" y="3953691"/>
            <a:ext cx="1863635" cy="4876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: вправо с вырезом 12">
            <a:extLst>
              <a:ext uri="{FF2B5EF4-FFF2-40B4-BE49-F238E27FC236}">
                <a16:creationId xmlns:a16="http://schemas.microsoft.com/office/drawing/2014/main" id="{3AA10868-277B-4286-BFA4-4A19972F7BE8}"/>
              </a:ext>
            </a:extLst>
          </p:cNvPr>
          <p:cNvSpPr/>
          <p:nvPr/>
        </p:nvSpPr>
        <p:spPr>
          <a:xfrm>
            <a:off x="5199017" y="4724086"/>
            <a:ext cx="801189" cy="2699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407AC2B-46DF-43AE-90A6-A8B094A49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373" y="4381490"/>
            <a:ext cx="1134208" cy="1097280"/>
          </a:xfrm>
          <a:prstGeom prst="rect">
            <a:avLst/>
          </a:prstGeom>
        </p:spPr>
      </p:pic>
      <p:sp>
        <p:nvSpPr>
          <p:cNvPr id="15" name="Стрелка: вправо с вырезом 14">
            <a:extLst>
              <a:ext uri="{FF2B5EF4-FFF2-40B4-BE49-F238E27FC236}">
                <a16:creationId xmlns:a16="http://schemas.microsoft.com/office/drawing/2014/main" id="{ED2B32E4-71FD-4E7C-BFEB-9B558A0DDF14}"/>
              </a:ext>
            </a:extLst>
          </p:cNvPr>
          <p:cNvSpPr/>
          <p:nvPr/>
        </p:nvSpPr>
        <p:spPr>
          <a:xfrm>
            <a:off x="7739035" y="4834649"/>
            <a:ext cx="2876714" cy="2699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83D0AE8-9879-41ED-885E-BA205FB00388}"/>
              </a:ext>
            </a:extLst>
          </p:cNvPr>
          <p:cNvSpPr/>
          <p:nvPr/>
        </p:nvSpPr>
        <p:spPr>
          <a:xfrm>
            <a:off x="7838724" y="4384027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Экономия средств позволяет</a:t>
            </a:r>
          </a:p>
          <a:p>
            <a:r>
              <a:rPr lang="ru-RU" sz="1200" b="1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направить их на других пациентов 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1731382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Спасибо за внимание для презентации (40 фото) ⋆ GifFun.ru">
            <a:extLst>
              <a:ext uri="{FF2B5EF4-FFF2-40B4-BE49-F238E27FC236}">
                <a16:creationId xmlns:a16="http://schemas.microsoft.com/office/drawing/2014/main" id="{0FE15CAE-3801-4CCB-8BAF-BE55E4365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90" y="806301"/>
            <a:ext cx="6408305" cy="480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16482" y="5925496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Лучше делать глупости, чем вообще ничего не делать!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sz="900" dirty="0">
                <a:latin typeface="Bahnschrift Condensed" panose="020B0502040204020203" pitchFamily="34" charset="0"/>
                <a:hlinkClick r:id="rId3"/>
              </a:rPr>
              <a:t>Генри Миллер (1891–1980)</a:t>
            </a:r>
            <a:br>
              <a:rPr lang="ru-RU" sz="900" dirty="0">
                <a:latin typeface="Bahnschrift Condensed" panose="020B0502040204020203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71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168E9B0-3343-4D64-81AA-B2D3B297BBA6}"/>
              </a:ext>
            </a:extLst>
          </p:cNvPr>
          <p:cNvSpPr txBox="1">
            <a:spLocks/>
          </p:cNvSpPr>
          <p:nvPr/>
        </p:nvSpPr>
        <p:spPr>
          <a:xfrm>
            <a:off x="1611086" y="0"/>
            <a:ext cx="10580914" cy="12605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 Московской области, регулирующие порядок предоставления МБТ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9CBC6B-0CFE-4C25-AD55-0C163D121B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" r="837" b="5362"/>
          <a:stretch/>
        </p:blipFill>
        <p:spPr>
          <a:xfrm>
            <a:off x="1334282" y="2537342"/>
            <a:ext cx="2993507" cy="40386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6A3474-BE2F-4E19-AC7B-22F67883EE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62" b="20652"/>
          <a:stretch/>
        </p:blipFill>
        <p:spPr>
          <a:xfrm>
            <a:off x="6879500" y="2307451"/>
            <a:ext cx="3990306" cy="41353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38CC00-7E51-4893-9970-5FB599340E3C}"/>
              </a:ext>
            </a:extLst>
          </p:cNvPr>
          <p:cNvSpPr txBox="1"/>
          <p:nvPr/>
        </p:nvSpPr>
        <p:spPr>
          <a:xfrm>
            <a:off x="619462" y="1260565"/>
            <a:ext cx="4693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Московской области от 29.06.2021 № 514/22 «Об утверждении Порядка предоставления МБТ из бюджета Московской области бюджету ТФОМС МО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11A005-9416-42DA-8892-C5E31762824F}"/>
              </a:ext>
            </a:extLst>
          </p:cNvPr>
          <p:cNvSpPr txBox="1"/>
          <p:nvPr/>
        </p:nvSpPr>
        <p:spPr>
          <a:xfrm>
            <a:off x="6990528" y="1322343"/>
            <a:ext cx="4218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 между Минздравом Московской области и ТФОМС МО о предоставлении МБТ </a:t>
            </a:r>
          </a:p>
        </p:txBody>
      </p:sp>
    </p:spTree>
    <p:extLst>
      <p:ext uri="{BB962C8B-B14F-4D97-AF65-F5344CB8AC3E}">
        <p14:creationId xmlns:p14="http://schemas.microsoft.com/office/powerpoint/2010/main" val="2580969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D37FEF7-E876-4101-ADB7-9E9DFB72C60B}"/>
              </a:ext>
            </a:extLst>
          </p:cNvPr>
          <p:cNvSpPr txBox="1">
            <a:spLocks/>
          </p:cNvSpPr>
          <p:nvPr/>
        </p:nvSpPr>
        <p:spPr>
          <a:xfrm>
            <a:off x="1611086" y="0"/>
            <a:ext cx="10580914" cy="12605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 Московской области, регулирующие порядок предоставления МБТ</a:t>
            </a:r>
          </a:p>
        </p:txBody>
      </p:sp>
      <p:pic>
        <p:nvPicPr>
          <p:cNvPr id="7" name="Объект 3">
            <a:extLst>
              <a:ext uri="{FF2B5EF4-FFF2-40B4-BE49-F238E27FC236}">
                <a16:creationId xmlns:a16="http://schemas.microsoft.com/office/drawing/2014/main" id="{2B7B058A-093D-4B3A-B12A-373839DC4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364" y="1965960"/>
            <a:ext cx="5503817" cy="46525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A96B8F-AC04-4CD6-B02B-56A67B2A7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824" y="2644685"/>
            <a:ext cx="5575391" cy="3716927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29D17DE-8CA1-43B1-B6A6-DB76DAD48E92}"/>
              </a:ext>
            </a:extLst>
          </p:cNvPr>
          <p:cNvSpPr/>
          <p:nvPr/>
        </p:nvSpPr>
        <p:spPr>
          <a:xfrm>
            <a:off x="252549" y="5547360"/>
            <a:ext cx="5442857" cy="984069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975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20FB980-6A15-4492-9E9E-EAA7B9A24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1254034"/>
            <a:ext cx="10528191" cy="4841966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Увеличение нормативов объемов медицинской помощи (например по профилю «онкология»)</a:t>
            </a:r>
          </a:p>
          <a:p>
            <a:pPr marL="502920" indent="-457200">
              <a:buAutoNum type="arabicPeriod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новых технологий (введение тарифов на новые дорогостоящие методики лечения и диагностики заболеваний)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Введение тарифов лекарственной терапии по различным нозологиям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 поддержание базовой ставки (при высоком сложившемся среднем коэффициенте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Увеличение нормативов затрат (например «диспансерное наблюдение»)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Увеличение размеров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АПП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ФАПов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4F99094-4383-4C48-8112-10BB101640BB}"/>
              </a:ext>
            </a:extLst>
          </p:cNvPr>
          <p:cNvSpPr txBox="1">
            <a:spLocks/>
          </p:cNvSpPr>
          <p:nvPr/>
        </p:nvSpPr>
        <p:spPr>
          <a:xfrm>
            <a:off x="1663808" y="0"/>
            <a:ext cx="10528192" cy="9013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возможные направления расходования средств МБТ в части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дополнительного финансирования базовой программы ОМС</a:t>
            </a:r>
          </a:p>
        </p:txBody>
      </p:sp>
    </p:spTree>
    <p:extLst>
      <p:ext uri="{BB962C8B-B14F-4D97-AF65-F5344CB8AC3E}">
        <p14:creationId xmlns:p14="http://schemas.microsoft.com/office/powerpoint/2010/main" val="287062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308F786-5FC2-4E04-ABA6-3127F9552050}"/>
              </a:ext>
            </a:extLst>
          </p:cNvPr>
          <p:cNvSpPr txBox="1">
            <a:spLocks/>
          </p:cNvSpPr>
          <p:nvPr/>
        </p:nvSpPr>
        <p:spPr>
          <a:xfrm>
            <a:off x="1602377" y="0"/>
            <a:ext cx="10511246" cy="759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Финансирование препаратов за счет средств ОМС: общее правило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2">
            <a:extLst>
              <a:ext uri="{FF2B5EF4-FFF2-40B4-BE49-F238E27FC236}">
                <a16:creationId xmlns:a16="http://schemas.microsoft.com/office/drawing/2014/main" id="{06786F16-469A-4EFB-B97F-A87E77A13339}"/>
              </a:ext>
            </a:extLst>
          </p:cNvPr>
          <p:cNvSpPr/>
          <p:nvPr/>
        </p:nvSpPr>
        <p:spPr>
          <a:xfrm>
            <a:off x="896983" y="1365702"/>
            <a:ext cx="11216640" cy="4129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180000" indent="-1800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тарифа на оплату медицинской помощи в рамках ОМС </a:t>
            </a:r>
            <a:r>
              <a:rPr lang="ru-RU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lang="ru-RU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лекарственных средств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 Ч. 7 ст. 35, ч. 1 ст. 36 Федерального закона от 29.11.2010 г. № 326-ФЗ "Об обязательном медицинском страховании в Российской Федерации")</a:t>
            </a: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0" i="1" u="sng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без уточнений входят они в ЖНВЛП или не входят</a:t>
            </a:r>
          </a:p>
          <a:p>
            <a:pPr marL="180000" indent="-1800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территориальной программы ОМС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лечения пациента в условиях дневного и круглосуточного стационара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использованы </a:t>
            </a: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 препараты: </a:t>
            </a:r>
          </a:p>
          <a:p>
            <a:pPr marL="522900" indent="-3429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FontTx/>
              <a:buAutoNum type="arabicParenBoth"/>
            </a:pPr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включенные в перечень ЖНВЛП и предусмотренные порядками, стандартами </a:t>
            </a: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 и </a:t>
            </a:r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части 1, 14 статьи 37, части 2, 7 статьи 80 Закона </a:t>
            </a:r>
          </a:p>
          <a:p>
            <a:pPr marL="1800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№ 323-ФЗ «Об основах охраны здоровья граждан»)</a:t>
            </a:r>
          </a:p>
          <a:p>
            <a:pPr marL="522900" indent="-3429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AutoNum type="arabicParenBoth"/>
            </a:pP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ные препараты, необходимые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пациенту </a:t>
            </a:r>
            <a:r>
              <a:rPr lang="ru-RU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жизненным показаниям, ввиду индивидуальной непереносимости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ВК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часть 15 статьи 37, часть 1 статьи 81  Закона № 323-ФЗ «Об основах охраны здоровья граждан»), Письмо Минздрава России от 20.03.2023 г. № 31-2/И/2-2076)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– </a:t>
            </a:r>
            <a:r>
              <a:rPr lang="ru-RU" i="1" u="sng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 не ЖНВЛП</a:t>
            </a:r>
          </a:p>
          <a:p>
            <a:pPr marL="18000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</a:pP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территориальной программе также может быть предусмотрено финансирование определённых лекарственных препаратов,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включенных в перечень ЖНВЛП, но предусмотренных порядками, стандартами, КР,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соответствующего бюджета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Rectangle: Rounded Corners 11">
            <a:extLst>
              <a:ext uri="{FF2B5EF4-FFF2-40B4-BE49-F238E27FC236}">
                <a16:creationId xmlns:a16="http://schemas.microsoft.com/office/drawing/2014/main" id="{CA63AE75-2006-47E5-8C3B-B3E010144383}"/>
              </a:ext>
            </a:extLst>
          </p:cNvPr>
          <p:cNvSpPr/>
          <p:nvPr/>
        </p:nvSpPr>
        <p:spPr>
          <a:xfrm>
            <a:off x="751323" y="2467142"/>
            <a:ext cx="11292631" cy="3025156"/>
          </a:xfrm>
          <a:prstGeom prst="roundRect">
            <a:avLst>
              <a:gd name="adj" fmla="val 6069"/>
            </a:avLst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1400" dirty="0" err="1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25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AECEF0F-ABBD-4FD6-8A01-4BA3F8DB5679}"/>
              </a:ext>
            </a:extLst>
          </p:cNvPr>
          <p:cNvSpPr txBox="1">
            <a:spLocks/>
          </p:cNvSpPr>
          <p:nvPr/>
        </p:nvSpPr>
        <p:spPr>
          <a:xfrm>
            <a:off x="1680754" y="130248"/>
            <a:ext cx="10511246" cy="759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закупок препаратов не ЖНВЛП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D306A6-C8D7-4329-B982-E5C216536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664" y="2196827"/>
            <a:ext cx="3720614" cy="30707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80F856-00B2-4C8E-B720-BDD619B76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7702" y="3651440"/>
            <a:ext cx="570684" cy="5813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C5F1D9-6596-4A36-AF0E-BCAD8960C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908" y="3691939"/>
            <a:ext cx="363447" cy="5616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3A11AB-6A22-4DA8-9BFA-A2B9B7B08A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2560" y="3565591"/>
            <a:ext cx="522348" cy="688039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F4748E8-FEC6-407A-9B22-75F668CF6BCD}"/>
              </a:ext>
            </a:extLst>
          </p:cNvPr>
          <p:cNvSpPr/>
          <p:nvPr/>
        </p:nvSpPr>
        <p:spPr>
          <a:xfrm>
            <a:off x="1730614" y="5349639"/>
            <a:ext cx="241227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препаратов, включенные в Формуляр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343FDF9-92A4-47E0-9207-9804B7F68990}"/>
              </a:ext>
            </a:extLst>
          </p:cNvPr>
          <p:cNvSpPr/>
          <p:nvPr/>
        </p:nvSpPr>
        <p:spPr>
          <a:xfrm>
            <a:off x="5034476" y="4283163"/>
            <a:ext cx="2412275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препаратов, назначаемый по решению ВК, не включенные в формуляр</a:t>
            </a:r>
          </a:p>
        </p:txBody>
      </p:sp>
      <p:sp>
        <p:nvSpPr>
          <p:cNvPr id="12" name="Правая фигурная скобка 11">
            <a:extLst>
              <a:ext uri="{FF2B5EF4-FFF2-40B4-BE49-F238E27FC236}">
                <a16:creationId xmlns:a16="http://schemas.microsoft.com/office/drawing/2014/main" id="{3A1ECA80-EC13-48CF-973A-3B636B8F780B}"/>
              </a:ext>
            </a:extLst>
          </p:cNvPr>
          <p:cNvSpPr/>
          <p:nvPr/>
        </p:nvSpPr>
        <p:spPr>
          <a:xfrm>
            <a:off x="7151993" y="1615821"/>
            <a:ext cx="774554" cy="419548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C62FE27D-9DD7-461E-907C-ACF9BB0D8E8D}"/>
              </a:ext>
            </a:extLst>
          </p:cNvPr>
          <p:cNvGrpSpPr/>
          <p:nvPr/>
        </p:nvGrpSpPr>
        <p:grpSpPr>
          <a:xfrm rot="10800000">
            <a:off x="7969099" y="2996889"/>
            <a:ext cx="4134235" cy="1433345"/>
            <a:chOff x="2865438" y="1333500"/>
            <a:chExt cx="3291522" cy="4678680"/>
          </a:xfrm>
        </p:grpSpPr>
        <p:sp>
          <p:nvSpPr>
            <p:cNvPr id="14" name="Arrow: Pentagon 27">
              <a:extLst>
                <a:ext uri="{FF2B5EF4-FFF2-40B4-BE49-F238E27FC236}">
                  <a16:creationId xmlns:a16="http://schemas.microsoft.com/office/drawing/2014/main" id="{0200199B-0588-472C-A8FF-395A1C6C45C7}"/>
                </a:ext>
              </a:extLst>
            </p:cNvPr>
            <p:cNvSpPr/>
            <p:nvPr/>
          </p:nvSpPr>
          <p:spPr>
            <a:xfrm>
              <a:off x="2865438" y="1340803"/>
              <a:ext cx="3217862" cy="4664075"/>
            </a:xfrm>
            <a:prstGeom prst="homePlate">
              <a:avLst>
                <a:gd name="adj" fmla="val 13518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lumMod val="20000"/>
                    <a:lumOff val="80000"/>
                    <a:alpha val="58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1400" dirty="0" err="1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" name="Freeform: Shape 28">
              <a:extLst>
                <a:ext uri="{FF2B5EF4-FFF2-40B4-BE49-F238E27FC236}">
                  <a16:creationId xmlns:a16="http://schemas.microsoft.com/office/drawing/2014/main" id="{177D3EB7-8309-4442-903D-2BBBDFC6145B}"/>
                </a:ext>
              </a:extLst>
            </p:cNvPr>
            <p:cNvSpPr/>
            <p:nvPr/>
          </p:nvSpPr>
          <p:spPr>
            <a:xfrm>
              <a:off x="5699760" y="1333500"/>
              <a:ext cx="457200" cy="4678680"/>
            </a:xfrm>
            <a:custGeom>
              <a:avLst/>
              <a:gdLst>
                <a:gd name="connsiteX0" fmla="*/ 0 w 457200"/>
                <a:gd name="connsiteY0" fmla="*/ 0 h 4678680"/>
                <a:gd name="connsiteX1" fmla="*/ 457200 w 457200"/>
                <a:gd name="connsiteY1" fmla="*/ 2339340 h 4678680"/>
                <a:gd name="connsiteX2" fmla="*/ 7620 w 457200"/>
                <a:gd name="connsiteY2" fmla="*/ 4678680 h 467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4678680">
                  <a:moveTo>
                    <a:pt x="0" y="0"/>
                  </a:moveTo>
                  <a:lnTo>
                    <a:pt x="457200" y="2339340"/>
                  </a:lnTo>
                  <a:lnTo>
                    <a:pt x="7620" y="4678680"/>
                  </a:lnTo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A262FFC-993B-4F8D-A034-DB264DFFE02B}"/>
              </a:ext>
            </a:extLst>
          </p:cNvPr>
          <p:cNvSpPr txBox="1"/>
          <p:nvPr/>
        </p:nvSpPr>
        <p:spPr>
          <a:xfrm>
            <a:off x="8385383" y="3099966"/>
            <a:ext cx="414094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44BF4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Процедуры закупок проводятся в соответствии с действующим законодательством без учета входит препарат в ЖНВЛП или не входит;</a:t>
            </a:r>
          </a:p>
          <a:p>
            <a:endParaRPr lang="ru-RU" b="1" dirty="0">
              <a:solidFill>
                <a:srgbClr val="044BF4"/>
              </a:solidFill>
              <a:latin typeface="Times New Roman" panose="02020603050405020304" pitchFamily="18" charset="0"/>
              <a:ea typeface="Microsoft JhengHei UI Light" panose="020B03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B91D3FB-B199-407E-A4A5-A274C593BCAC}"/>
              </a:ext>
            </a:extLst>
          </p:cNvPr>
          <p:cNvSpPr/>
          <p:nvPr/>
        </p:nvSpPr>
        <p:spPr>
          <a:xfrm>
            <a:off x="1132114" y="6203920"/>
            <a:ext cx="10511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При осуществлении закупки лекарственных препаратов используются конкурентные способы закупок в соответствии с Федеральным законом от 05.04.2013 № 44-ФЗ «О контрактной системе в сфере закупок товаров, работ, услуг для обеспечения государственных и муниципальных нужд» (далее – Закон № 44-ФЗ), а также заключение контракта возможно с единственным поставщиком на основании статьи 93 Закона № 44-ФЗ</a:t>
            </a:r>
            <a:endParaRPr lang="ru-RU" sz="12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21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7500156-E15F-47EE-933C-9D619696E2D9}"/>
              </a:ext>
            </a:extLst>
          </p:cNvPr>
          <p:cNvSpPr txBox="1"/>
          <p:nvPr/>
        </p:nvSpPr>
        <p:spPr>
          <a:xfrm>
            <a:off x="1466536" y="736848"/>
            <a:ext cx="56920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10. ПРОГРАММА ГОСУДАРСТВЕННЫХ ГАРАНТИЙ БЕСПЛАТНОГО</a:t>
            </a:r>
          </a:p>
          <a:p>
            <a:pPr algn="ctr"/>
            <a:r>
              <a:rPr lang="ru-RU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ГРАЖДАНАМ МЕДИЦИНСКОЙ ПОМОЩИ</a:t>
            </a:r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80. Программа государственных гарантий бесплатного</a:t>
            </a:r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оказания гражданам медицинской помощи</a:t>
            </a:r>
          </a:p>
          <a:p>
            <a:pPr algn="ctr"/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017" y="1495973"/>
            <a:ext cx="399707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200" dirty="0"/>
              <a:t>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оказании медицинской помощи в рамках программы государственных гарантий бесплатного оказания гражданам медицинской помощи и территориальных программ государственных гарантий бесплатного оказания гражданам медицинской помощи </a:t>
            </a:r>
            <a:r>
              <a:rPr lang="ru-RU" sz="1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оплате за счет личных средств граждан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оказание медицинских услуг, назначение и применение лекарственных препаратов, включенных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перечень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жизненно необходимых и важнейших лекарственных препаратов, медицинских изделий, включенных в перечень медицинских изделий, имплантируемых в организм человека, компонентов крови, лечебного питания, в том числе специализированных продуктов лечебного питания, по медицинским показаниям на основе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клинических рекомендаций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 учетом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стандартов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помощи; (в ред. Федерального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закона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25.12.2018 N 489-ФЗ)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(см. текст в предыдущей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редакции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 назначение и применение по медицинским показаниям лекарственных препаратов, не входящих в перечень жизненно необходимых и важнейших лекарственных препаратов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медицинских изделий, не входящих в перечень медицинских изделий, имплантируемых в организм человека, - в случаях их замены из-за индивидуальной непереносимости, по жизненным показаниям по решению врачебной комиссии; (п. 2 в ред. Федерального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закона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25.12.2018 N 489-ФЗ)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(см. текст в предыдущей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редакции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34EB96-A41C-48A7-822F-7C81AA6C35A3}"/>
              </a:ext>
            </a:extLst>
          </p:cNvPr>
          <p:cNvSpPr/>
          <p:nvPr/>
        </p:nvSpPr>
        <p:spPr>
          <a:xfrm>
            <a:off x="6479497" y="2099566"/>
            <a:ext cx="55115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sz="1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и применение лекарственных препаратов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медицинских изделий и специализированных продуктов лечебного питания, </a:t>
            </a:r>
            <a:r>
              <a:rPr lang="ru-RU" sz="1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входящих в соответствующий стандарт медицинской помощи или не предусмотренных соответствующей клинической рекомендацией, допускаются в случае наличия медицинских показаний (индивидуальной непереносимости, по жизненным показаниям) по решению врачебной комиссии.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данного требования может быть изменено в отношении медицинских организаций частной системы здравоохранения - участников экспериментального правового режима в сфере цифровых инноваций в соответствии с программой экспериментального правового режима в сфере цифровых инноваций, утверждаемой в соответствии с Федеральным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законом от 31 июля 2020 года N 258-ФЗ "Об экспериментальных правовых режимах в сфере цифровых инноваций в Российской Федерации".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закона от 02.07.2021 N 331-ФЗ)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4022365-7635-4EA5-A25C-426A277C30BC}"/>
              </a:ext>
            </a:extLst>
          </p:cNvPr>
          <p:cNvSpPr/>
          <p:nvPr/>
        </p:nvSpPr>
        <p:spPr>
          <a:xfrm>
            <a:off x="6583818" y="1752511"/>
            <a:ext cx="5302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5. ОРГАНИЗАЦИЯ ОХРАНЫ ЗДОРОВЬЯ</a:t>
            </a:r>
          </a:p>
          <a:p>
            <a:r>
              <a:rPr lang="ru-RU" sz="1200" i="1" dirty="0">
                <a:latin typeface="Times New Roman" panose="02020603050405020304" pitchFamily="18" charset="0"/>
              </a:rPr>
              <a:t>Статья 37. Организация оказания медицинской помощи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2277836-6F9E-451A-A795-C6EB00F56F70}"/>
              </a:ext>
            </a:extLst>
          </p:cNvPr>
          <p:cNvSpPr txBox="1">
            <a:spLocks/>
          </p:cNvSpPr>
          <p:nvPr/>
        </p:nvSpPr>
        <p:spPr>
          <a:xfrm>
            <a:off x="1680754" y="0"/>
            <a:ext cx="10511246" cy="759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база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4AF4F6F-A2ED-4A15-A21F-593358D2A725}"/>
              </a:ext>
            </a:extLst>
          </p:cNvPr>
          <p:cNvSpPr/>
          <p:nvPr/>
        </p:nvSpPr>
        <p:spPr>
          <a:xfrm>
            <a:off x="7736869" y="820008"/>
            <a:ext cx="4373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323 ФЗ от 21.11.2011 «Об основах охраны здоровья граждан в 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B7D750-E377-49CF-A9F2-0CC1D4FA7990}"/>
              </a:ext>
            </a:extLst>
          </p:cNvPr>
          <p:cNvSpPr/>
          <p:nvPr/>
        </p:nvSpPr>
        <p:spPr>
          <a:xfrm>
            <a:off x="6575796" y="4909584"/>
            <a:ext cx="47984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Минздрава России от 24.11.2021 N 1094н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"Об утверждении Порядка назначения лекарственных препаратов, форм рецептурных бланков на лекарственные препараты, Порядка оформления указанных бланков, их учета и хранения, форм бланков рецептов, содержащих назначение наркотических средств или психотропных веществ, Порядка их изготовления, распределения, регистрации, учета и хранения, а также Правил оформления бланков рецептов, в том числе в форме электронных документов" (Зарегистрировано в Минюсте России 30.11.2021 N 66124)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DB3CA269-FA9A-4EA9-B344-A4223CFE2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56438"/>
              </p:ext>
            </p:extLst>
          </p:nvPr>
        </p:nvGraphicFramePr>
        <p:xfrm>
          <a:off x="364567" y="3429000"/>
          <a:ext cx="1101969" cy="381000"/>
        </p:xfrm>
        <a:graphic>
          <a:graphicData uri="http://schemas.openxmlformats.org/drawingml/2006/table">
            <a:tbl>
              <a:tblPr/>
              <a:tblGrid>
                <a:gridCol w="1101969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ЖНВЛП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A89C08AF-49E5-47EE-A4EC-8EADC43EF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53136"/>
              </p:ext>
            </p:extLst>
          </p:nvPr>
        </p:nvGraphicFramePr>
        <p:xfrm>
          <a:off x="444137" y="5227320"/>
          <a:ext cx="1486159" cy="381000"/>
        </p:xfrm>
        <a:graphic>
          <a:graphicData uri="http://schemas.openxmlformats.org/drawingml/2006/table">
            <a:tbl>
              <a:tblPr/>
              <a:tblGrid>
                <a:gridCol w="1486159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ЖНВЛП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1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AD039DE-4F07-44FD-B914-DC9CE9B4CE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06194" y="0"/>
            <a:ext cx="8912225" cy="1281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Применение препаратов офф-лейбл: Понятие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21">
            <a:extLst>
              <a:ext uri="{FF2B5EF4-FFF2-40B4-BE49-F238E27FC236}">
                <a16:creationId xmlns:a16="http://schemas.microsoft.com/office/drawing/2014/main" id="{806B30E4-4710-4037-960B-04A89C99750C}"/>
              </a:ext>
            </a:extLst>
          </p:cNvPr>
          <p:cNvGrpSpPr/>
          <p:nvPr/>
        </p:nvGrpSpPr>
        <p:grpSpPr>
          <a:xfrm>
            <a:off x="574766" y="1275021"/>
            <a:ext cx="4134235" cy="1433345"/>
            <a:chOff x="2865438" y="1333500"/>
            <a:chExt cx="3291522" cy="4678680"/>
          </a:xfrm>
        </p:grpSpPr>
        <p:sp>
          <p:nvSpPr>
            <p:cNvPr id="6" name="Arrow: Pentagon 27">
              <a:extLst>
                <a:ext uri="{FF2B5EF4-FFF2-40B4-BE49-F238E27FC236}">
                  <a16:creationId xmlns:a16="http://schemas.microsoft.com/office/drawing/2014/main" id="{C7350FFB-96BB-41E0-9366-124471E91075}"/>
                </a:ext>
              </a:extLst>
            </p:cNvPr>
            <p:cNvSpPr/>
            <p:nvPr/>
          </p:nvSpPr>
          <p:spPr>
            <a:xfrm>
              <a:off x="2865438" y="1340803"/>
              <a:ext cx="3217862" cy="4664075"/>
            </a:xfrm>
            <a:prstGeom prst="homePlate">
              <a:avLst>
                <a:gd name="adj" fmla="val 13518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lumMod val="20000"/>
                    <a:lumOff val="80000"/>
                    <a:alpha val="58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1400" dirty="0" err="1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Freeform: Shape 28">
              <a:extLst>
                <a:ext uri="{FF2B5EF4-FFF2-40B4-BE49-F238E27FC236}">
                  <a16:creationId xmlns:a16="http://schemas.microsoft.com/office/drawing/2014/main" id="{15D3C809-C70C-4A7B-B94E-46913D8E6F57}"/>
                </a:ext>
              </a:extLst>
            </p:cNvPr>
            <p:cNvSpPr/>
            <p:nvPr/>
          </p:nvSpPr>
          <p:spPr>
            <a:xfrm>
              <a:off x="5699760" y="1333500"/>
              <a:ext cx="457200" cy="4678680"/>
            </a:xfrm>
            <a:custGeom>
              <a:avLst/>
              <a:gdLst>
                <a:gd name="connsiteX0" fmla="*/ 0 w 457200"/>
                <a:gd name="connsiteY0" fmla="*/ 0 h 4678680"/>
                <a:gd name="connsiteX1" fmla="*/ 457200 w 457200"/>
                <a:gd name="connsiteY1" fmla="*/ 2339340 h 4678680"/>
                <a:gd name="connsiteX2" fmla="*/ 7620 w 457200"/>
                <a:gd name="connsiteY2" fmla="*/ 4678680 h 467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4678680">
                  <a:moveTo>
                    <a:pt x="0" y="0"/>
                  </a:moveTo>
                  <a:lnTo>
                    <a:pt x="457200" y="2339340"/>
                  </a:lnTo>
                  <a:lnTo>
                    <a:pt x="7620" y="4678680"/>
                  </a:lnTo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38903CC-3C22-413E-8585-6BDC876255B4}"/>
              </a:ext>
            </a:extLst>
          </p:cNvPr>
          <p:cNvSpPr txBox="1"/>
          <p:nvPr/>
        </p:nvSpPr>
        <p:spPr>
          <a:xfrm>
            <a:off x="560662" y="1420657"/>
            <a:ext cx="41409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44BF4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Применение не в соответствии с общей характеристикой лекарственного препарата или инструкцией по медицинскому применению </a:t>
            </a:r>
            <a:r>
              <a:rPr lang="ru-RU" b="1" dirty="0">
                <a:solidFill>
                  <a:srgbClr val="044BF4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(</a:t>
            </a:r>
            <a:r>
              <a:rPr lang="ru-RU" b="1" dirty="0" err="1">
                <a:solidFill>
                  <a:srgbClr val="044BF4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off-label</a:t>
            </a:r>
            <a:r>
              <a:rPr lang="ru-RU" b="1" dirty="0">
                <a:solidFill>
                  <a:srgbClr val="044BF4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)*</a:t>
            </a:r>
          </a:p>
        </p:txBody>
      </p:sp>
      <p:sp>
        <p:nvSpPr>
          <p:cNvPr id="9" name="Rectangle 32">
            <a:extLst>
              <a:ext uri="{FF2B5EF4-FFF2-40B4-BE49-F238E27FC236}">
                <a16:creationId xmlns:a16="http://schemas.microsoft.com/office/drawing/2014/main" id="{92233F02-A54B-49FC-A0D2-24CE63C01735}"/>
              </a:ext>
            </a:extLst>
          </p:cNvPr>
          <p:cNvSpPr/>
          <p:nvPr/>
        </p:nvSpPr>
        <p:spPr>
          <a:xfrm>
            <a:off x="5043141" y="771603"/>
            <a:ext cx="6975278" cy="26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Намеренное применение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лекарственного препарата с медицинской целью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не в соответствии с условиями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, определяемыми общей характеристикой лекарственного препарата или инструкцией по медицинскому применению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ea typeface="Microsoft JhengHei UI Light" panose="020B03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1" name="Rectangle 22">
            <a:extLst>
              <a:ext uri="{FF2B5EF4-FFF2-40B4-BE49-F238E27FC236}">
                <a16:creationId xmlns:a16="http://schemas.microsoft.com/office/drawing/2014/main" id="{CBE0417B-57E2-499D-9881-5C1389550BA7}"/>
              </a:ext>
            </a:extLst>
          </p:cNvPr>
          <p:cNvSpPr/>
          <p:nvPr/>
        </p:nvSpPr>
        <p:spPr>
          <a:xfrm>
            <a:off x="653143" y="2940424"/>
            <a:ext cx="11365276" cy="1336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На практике в качестве синонимов термина «офф-лейбл» часто используются такие фразы как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«вне инструкции», «не предусмотренные инструкцией по применению», «вне предписания», «не в полном соответствии с инструкцией» и др.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аналогичные по смыслу словосочетания. </a:t>
            </a:r>
          </a:p>
          <a:p>
            <a:pPr marL="266700"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При этом, под данным термином подразумевается широкий спектр отклонений, включая: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4C5B1-B7CA-4859-8C03-65669958906A}"/>
              </a:ext>
            </a:extLst>
          </p:cNvPr>
          <p:cNvSpPr txBox="1"/>
          <p:nvPr/>
        </p:nvSpPr>
        <p:spPr>
          <a:xfrm>
            <a:off x="734833" y="7282613"/>
            <a:ext cx="33829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ea typeface="Microsoft JhengHei UI Light" panose="020B0304030504040204" pitchFamily="34" charset="-120"/>
                <a:cs typeface="Arial" charset="0"/>
              </a:rPr>
              <a:t>использование препарата для лечения заболевания, не предусмотренного ИМП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65EB9E-B011-44BD-ADE3-3EBC1A67622B}"/>
              </a:ext>
            </a:extLst>
          </p:cNvPr>
          <p:cNvSpPr txBox="1"/>
          <p:nvPr/>
        </p:nvSpPr>
        <p:spPr>
          <a:xfrm>
            <a:off x="4249558" y="7292138"/>
            <a:ext cx="34480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ea typeface="Microsoft JhengHei UI Light" panose="020B0304030504040204" pitchFamily="34" charset="-120"/>
                <a:cs typeface="Arial" charset="0"/>
              </a:rPr>
              <a:t>использование препарата в возрасте, не разрешенном в ИМП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6C0248-D3C6-4EE5-B48C-20918C250E9F}"/>
              </a:ext>
            </a:extLst>
          </p:cNvPr>
          <p:cNvSpPr txBox="1"/>
          <p:nvPr/>
        </p:nvSpPr>
        <p:spPr>
          <a:xfrm>
            <a:off x="7970658" y="7282612"/>
            <a:ext cx="344804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ea typeface="Microsoft JhengHei UI Light" panose="020B0304030504040204" pitchFamily="34" charset="-120"/>
                <a:cs typeface="Arial" charset="0"/>
              </a:rPr>
              <a:t>использование препарата в дозах и/или длительностью, в комбинациях, схемах, отличных от указанных в ИМП и др.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E56E98-B071-4F22-A74A-6C5C4F831387}"/>
              </a:ext>
            </a:extLst>
          </p:cNvPr>
          <p:cNvSpPr txBox="1"/>
          <p:nvPr/>
        </p:nvSpPr>
        <p:spPr>
          <a:xfrm>
            <a:off x="1022215" y="4509157"/>
            <a:ext cx="33829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использование препарата для лечения заболевания, не предусмотренного ИМП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B453A4-6FF3-452A-B25C-2B2CB16D4C6F}"/>
              </a:ext>
            </a:extLst>
          </p:cNvPr>
          <p:cNvSpPr txBox="1"/>
          <p:nvPr/>
        </p:nvSpPr>
        <p:spPr>
          <a:xfrm>
            <a:off x="4536940" y="4518682"/>
            <a:ext cx="34480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использование препарата в возрасте, не разрешенном в ИМП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D94F3-D50C-4105-AD4F-4B85509ECD0F}"/>
              </a:ext>
            </a:extLst>
          </p:cNvPr>
          <p:cNvSpPr txBox="1"/>
          <p:nvPr/>
        </p:nvSpPr>
        <p:spPr>
          <a:xfrm>
            <a:off x="8258040" y="4509156"/>
            <a:ext cx="34480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0"/>
                <a:cs typeface="Times New Roman" panose="02020603050405020304" pitchFamily="18" charset="0"/>
              </a:rPr>
              <a:t>использование препарата в дозах и/или длительностью, в комбинациях, схемах, отличных от указанных в ИМП и др.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91829C85-F5CE-4F09-96B2-81D88DAB9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88010"/>
              </p:ext>
            </p:extLst>
          </p:nvPr>
        </p:nvGraphicFramePr>
        <p:xfrm>
          <a:off x="1409595" y="6050280"/>
          <a:ext cx="10425353" cy="381000"/>
        </p:xfrm>
        <a:graphic>
          <a:graphicData uri="http://schemas.openxmlformats.org/drawingml/2006/table">
            <a:tbl>
              <a:tblPr/>
              <a:tblGrid>
                <a:gridCol w="10425353">
                  <a:extLst>
                    <a:ext uri="{9D8B030D-6E8A-4147-A177-3AD203B41FA5}">
                      <a16:colId xmlns:a16="http://schemas.microsoft.com/office/drawing/2014/main" val="739096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Инструкция медицинского препарата (ИМП) не является нормативно-правовым актом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577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27955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9420</TotalTime>
  <Words>3185</Words>
  <Application>Microsoft Office PowerPoint</Application>
  <PresentationFormat>Широкоэкранный</PresentationFormat>
  <Paragraphs>335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Microsoft JhengHei UI Light</vt:lpstr>
      <vt:lpstr>Arial</vt:lpstr>
      <vt:lpstr>Bahnschrift Condensed</vt:lpstr>
      <vt:lpstr>Biocad Display</vt:lpstr>
      <vt:lpstr>Calibri</vt:lpstr>
      <vt:lpstr>Century Gothic</vt:lpstr>
      <vt:lpstr>Corbel</vt:lpstr>
      <vt:lpstr>Oswald</vt:lpstr>
      <vt:lpstr>Times New Roman</vt:lpstr>
      <vt:lpstr>Wingdings</vt:lpstr>
      <vt:lpstr>Wingdings 3</vt:lpstr>
      <vt:lpstr>Легкий дым</vt:lpstr>
      <vt:lpstr>Оптимизация доступа к лекарственной терапии за счет средств системы ОМС  в условиях КС и ДС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Применение препаратов офф-лейбл: Понятие</vt:lpstr>
      <vt:lpstr> Как назначить лекарственный препарат офф-лейбл или не ЖНВЛП, если необходимое нам показание не отражено в ИМП и (или) препарата нет в КР и СМП?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реализации Московской областной программы обязательного медицинского страхования</dc:title>
  <dc:creator>Боброва Елена Александровна</dc:creator>
  <cp:lastModifiedBy>Боброва Елена Александровна</cp:lastModifiedBy>
  <cp:revision>242</cp:revision>
  <cp:lastPrinted>2024-04-23T06:44:59Z</cp:lastPrinted>
  <dcterms:created xsi:type="dcterms:W3CDTF">2022-08-10T14:08:43Z</dcterms:created>
  <dcterms:modified xsi:type="dcterms:W3CDTF">2024-09-26T13:52:45Z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c9bec58-8084-492e-8360-0e1cfe36408c_Enabled">
    <vt:lpwstr>true</vt:lpwstr>
  </property>
  <property fmtid="{D5CDD505-2E9C-101B-9397-08002B2CF9AE}" pid="3" name="MSIP_Label_3c9bec58-8084-492e-8360-0e1cfe36408c_SetDate">
    <vt:lpwstr>2024-02-12T18:01:25Z</vt:lpwstr>
  </property>
  <property fmtid="{D5CDD505-2E9C-101B-9397-08002B2CF9AE}" pid="4" name="MSIP_Label_3c9bec58-8084-492e-8360-0e1cfe36408c_Method">
    <vt:lpwstr>Standard</vt:lpwstr>
  </property>
  <property fmtid="{D5CDD505-2E9C-101B-9397-08002B2CF9AE}" pid="5" name="MSIP_Label_3c9bec58-8084-492e-8360-0e1cfe36408c_Name">
    <vt:lpwstr>Not Protected -Pilot</vt:lpwstr>
  </property>
  <property fmtid="{D5CDD505-2E9C-101B-9397-08002B2CF9AE}" pid="6" name="MSIP_Label_3c9bec58-8084-492e-8360-0e1cfe36408c_SiteId">
    <vt:lpwstr>f35a6974-607f-47d4-82d7-ff31d7dc53a5</vt:lpwstr>
  </property>
  <property fmtid="{D5CDD505-2E9C-101B-9397-08002B2CF9AE}" pid="7" name="MSIP_Label_3c9bec58-8084-492e-8360-0e1cfe36408c_ActionId">
    <vt:lpwstr>a79612b4-9e0a-49ad-98d4-c0666433cc15</vt:lpwstr>
  </property>
  <property fmtid="{D5CDD505-2E9C-101B-9397-08002B2CF9AE}" pid="8" name="MSIP_Label_3c9bec58-8084-492e-8360-0e1cfe36408c_ContentBits">
    <vt:lpwstr>0</vt:lpwstr>
  </property>
</Properties>
</file>